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0"/>
  </p:notesMasterIdLst>
  <p:sldIdLst>
    <p:sldId id="256" r:id="rId2"/>
    <p:sldId id="276" r:id="rId3"/>
    <p:sldId id="271" r:id="rId4"/>
    <p:sldId id="269" r:id="rId5"/>
    <p:sldId id="288" r:id="rId6"/>
    <p:sldId id="273" r:id="rId7"/>
    <p:sldId id="274" r:id="rId8"/>
    <p:sldId id="277" r:id="rId9"/>
    <p:sldId id="281" r:id="rId10"/>
    <p:sldId id="282" r:id="rId11"/>
    <p:sldId id="266" r:id="rId12"/>
    <p:sldId id="275" r:id="rId13"/>
    <p:sldId id="283" r:id="rId14"/>
    <p:sldId id="285" r:id="rId15"/>
    <p:sldId id="268" r:id="rId16"/>
    <p:sldId id="290" r:id="rId17"/>
    <p:sldId id="258" r:id="rId18"/>
    <p:sldId id="29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C7C769-C1E1-E943-ABED-A13522E932B9}">
          <p14:sldIdLst>
            <p14:sldId id="256"/>
            <p14:sldId id="276"/>
            <p14:sldId id="271"/>
            <p14:sldId id="269"/>
            <p14:sldId id="288"/>
            <p14:sldId id="273"/>
            <p14:sldId id="274"/>
            <p14:sldId id="277"/>
            <p14:sldId id="281"/>
            <p14:sldId id="282"/>
            <p14:sldId id="266"/>
            <p14:sldId id="275"/>
            <p14:sldId id="283"/>
            <p14:sldId id="285"/>
            <p14:sldId id="268"/>
            <p14:sldId id="290"/>
            <p14:sldId id="258"/>
            <p14:sldId id="291"/>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8C8E"/>
    <a:srgbClr val="226B88"/>
    <a:srgbClr val="76A7A2"/>
    <a:srgbClr val="3494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8"/>
    <p:restoredTop sz="55991"/>
  </p:normalViewPr>
  <p:slideViewPr>
    <p:cSldViewPr snapToGrid="0" snapToObjects="1" showGuides="1">
      <p:cViewPr>
        <p:scale>
          <a:sx n="124" d="100"/>
          <a:sy n="124" d="100"/>
        </p:scale>
        <p:origin x="592" y="-80"/>
      </p:cViewPr>
      <p:guideLst>
        <p:guide orient="horz" pos="223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8EAF42-8EBE-3144-A845-7C9DF5E780D8}"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US"/>
        </a:p>
      </dgm:t>
    </dgm:pt>
    <dgm:pt modelId="{5690F47A-DD4E-F046-BA1D-83A22032F662}">
      <dgm:prSet phldrT="[Text]" custT="1"/>
      <dgm:spPr/>
      <dgm:t>
        <a:bodyPr tIns="182880"/>
        <a:lstStyle/>
        <a:p>
          <a:r>
            <a:rPr lang="en-US" sz="1600" b="1" dirty="0"/>
            <a:t>1</a:t>
          </a:r>
        </a:p>
      </dgm:t>
    </dgm:pt>
    <dgm:pt modelId="{1A0833D3-BE5C-BE42-87A1-A47983B7713E}" type="parTrans" cxnId="{0433A187-DF61-954C-BFBA-2630D4EFD0C0}">
      <dgm:prSet/>
      <dgm:spPr/>
      <dgm:t>
        <a:bodyPr/>
        <a:lstStyle/>
        <a:p>
          <a:endParaRPr lang="en-US"/>
        </a:p>
      </dgm:t>
    </dgm:pt>
    <dgm:pt modelId="{F761EB29-AD5A-EB4D-BD67-544DDCF26788}" type="sibTrans" cxnId="{0433A187-DF61-954C-BFBA-2630D4EFD0C0}">
      <dgm:prSet/>
      <dgm:spPr/>
      <dgm:t>
        <a:bodyPr/>
        <a:lstStyle/>
        <a:p>
          <a:endParaRPr lang="en-US"/>
        </a:p>
      </dgm:t>
    </dgm:pt>
    <dgm:pt modelId="{12896963-C73E-D84E-B209-F7F3487DF7CE}">
      <dgm:prSet phldrT="[Text]" custT="1"/>
      <dgm:spPr/>
      <dgm:t>
        <a:bodyPr/>
        <a:lstStyle/>
        <a:p>
          <a:pPr>
            <a:buNone/>
          </a:pPr>
          <a:r>
            <a:rPr lang="en-US" sz="1600" dirty="0"/>
            <a:t>Query &amp; Download Data</a:t>
          </a:r>
        </a:p>
      </dgm:t>
    </dgm:pt>
    <dgm:pt modelId="{23A55451-D31D-D940-96E3-8BAFC147DA83}" type="parTrans" cxnId="{9B3AC564-4D34-9E47-B0D8-A68B10E3D88C}">
      <dgm:prSet/>
      <dgm:spPr/>
      <dgm:t>
        <a:bodyPr/>
        <a:lstStyle/>
        <a:p>
          <a:endParaRPr lang="en-US"/>
        </a:p>
      </dgm:t>
    </dgm:pt>
    <dgm:pt modelId="{8F2C9F8D-FBD1-C842-BEE1-3029F8050534}" type="sibTrans" cxnId="{9B3AC564-4D34-9E47-B0D8-A68B10E3D88C}">
      <dgm:prSet/>
      <dgm:spPr/>
      <dgm:t>
        <a:bodyPr/>
        <a:lstStyle/>
        <a:p>
          <a:endParaRPr lang="en-US"/>
        </a:p>
      </dgm:t>
    </dgm:pt>
    <dgm:pt modelId="{4CA7FDFA-9E9D-684E-8F53-C7AE87358AD3}">
      <dgm:prSet phldrT="[Text]" custT="1"/>
      <dgm:spPr/>
      <dgm:t>
        <a:bodyPr tIns="182880"/>
        <a:lstStyle/>
        <a:p>
          <a:r>
            <a:rPr lang="en-US" sz="1600" b="1" dirty="0"/>
            <a:t>2</a:t>
          </a:r>
        </a:p>
      </dgm:t>
    </dgm:pt>
    <dgm:pt modelId="{9A26545E-0C4E-AB4D-83DE-E35FA910D118}" type="parTrans" cxnId="{AB7AE6B0-8D5E-BA40-BF0A-221B554147F0}">
      <dgm:prSet/>
      <dgm:spPr/>
      <dgm:t>
        <a:bodyPr/>
        <a:lstStyle/>
        <a:p>
          <a:endParaRPr lang="en-US"/>
        </a:p>
      </dgm:t>
    </dgm:pt>
    <dgm:pt modelId="{8BEBE472-8A18-2B4F-A4B0-7CF89A866299}" type="sibTrans" cxnId="{AB7AE6B0-8D5E-BA40-BF0A-221B554147F0}">
      <dgm:prSet/>
      <dgm:spPr/>
      <dgm:t>
        <a:bodyPr/>
        <a:lstStyle/>
        <a:p>
          <a:endParaRPr lang="en-US"/>
        </a:p>
      </dgm:t>
    </dgm:pt>
    <dgm:pt modelId="{9E086551-0F56-884C-982C-F9F8A24DF5A6}">
      <dgm:prSet phldrT="[Text]" custT="1"/>
      <dgm:spPr/>
      <dgm:t>
        <a:bodyPr/>
        <a:lstStyle/>
        <a:p>
          <a:pPr>
            <a:buNone/>
          </a:pPr>
          <a:r>
            <a:rPr lang="en-US" sz="1600" dirty="0"/>
            <a:t>Import, Prepare, &amp; Explore Data </a:t>
          </a:r>
        </a:p>
      </dgm:t>
    </dgm:pt>
    <dgm:pt modelId="{6D30C9BF-0747-0347-90F8-B442E9B0A66F}" type="parTrans" cxnId="{8B465C7A-3B8C-F946-9199-5050033CE691}">
      <dgm:prSet/>
      <dgm:spPr/>
      <dgm:t>
        <a:bodyPr/>
        <a:lstStyle/>
        <a:p>
          <a:endParaRPr lang="en-US"/>
        </a:p>
      </dgm:t>
    </dgm:pt>
    <dgm:pt modelId="{471DC0CB-B127-5046-BBCB-F916015A54FD}" type="sibTrans" cxnId="{8B465C7A-3B8C-F946-9199-5050033CE691}">
      <dgm:prSet/>
      <dgm:spPr/>
      <dgm:t>
        <a:bodyPr/>
        <a:lstStyle/>
        <a:p>
          <a:endParaRPr lang="en-US"/>
        </a:p>
      </dgm:t>
    </dgm:pt>
    <dgm:pt modelId="{9BF2F0B3-2F3D-7E44-A707-1DC854FE9617}">
      <dgm:prSet phldrT="[Text]" custT="1"/>
      <dgm:spPr/>
      <dgm:t>
        <a:bodyPr tIns="182880"/>
        <a:lstStyle/>
        <a:p>
          <a:r>
            <a:rPr lang="en-US" sz="1600" b="1" dirty="0"/>
            <a:t>3</a:t>
          </a:r>
        </a:p>
      </dgm:t>
    </dgm:pt>
    <dgm:pt modelId="{C9D41E8E-849E-8545-A763-3E1B0A389196}" type="parTrans" cxnId="{6BAA6264-BE13-4346-AF72-A29691397F03}">
      <dgm:prSet/>
      <dgm:spPr/>
      <dgm:t>
        <a:bodyPr/>
        <a:lstStyle/>
        <a:p>
          <a:endParaRPr lang="en-US"/>
        </a:p>
      </dgm:t>
    </dgm:pt>
    <dgm:pt modelId="{AD2E0586-76D2-8647-A0DC-DD4F7703825F}" type="sibTrans" cxnId="{6BAA6264-BE13-4346-AF72-A29691397F03}">
      <dgm:prSet/>
      <dgm:spPr/>
      <dgm:t>
        <a:bodyPr/>
        <a:lstStyle/>
        <a:p>
          <a:endParaRPr lang="en-US"/>
        </a:p>
      </dgm:t>
    </dgm:pt>
    <dgm:pt modelId="{EC9FABA7-1E9D-DE40-B39F-73C396CCF79F}">
      <dgm:prSet phldrT="[Text]" custT="1"/>
      <dgm:spPr/>
      <dgm:t>
        <a:bodyPr/>
        <a:lstStyle/>
        <a:p>
          <a:pPr>
            <a:buNone/>
          </a:pPr>
          <a:r>
            <a:rPr lang="en-US" sz="1600" dirty="0"/>
            <a:t>One-way ANOVA Analysis</a:t>
          </a:r>
        </a:p>
      </dgm:t>
    </dgm:pt>
    <dgm:pt modelId="{056A905E-B72E-7140-85E9-516DE6115627}" type="parTrans" cxnId="{032FCA2A-3CEB-FC45-AB84-F73DF9DF9124}">
      <dgm:prSet/>
      <dgm:spPr/>
      <dgm:t>
        <a:bodyPr/>
        <a:lstStyle/>
        <a:p>
          <a:endParaRPr lang="en-US"/>
        </a:p>
      </dgm:t>
    </dgm:pt>
    <dgm:pt modelId="{9926C8EE-57DD-3D41-BAC1-9540E52C971C}" type="sibTrans" cxnId="{032FCA2A-3CEB-FC45-AB84-F73DF9DF9124}">
      <dgm:prSet/>
      <dgm:spPr/>
      <dgm:t>
        <a:bodyPr/>
        <a:lstStyle/>
        <a:p>
          <a:endParaRPr lang="en-US"/>
        </a:p>
      </dgm:t>
    </dgm:pt>
    <dgm:pt modelId="{16E7291F-0F96-464E-8BA9-4D92EEE6084C}">
      <dgm:prSet phldrT="[Text]" custT="1"/>
      <dgm:spPr/>
      <dgm:t>
        <a:bodyPr tIns="182880"/>
        <a:lstStyle/>
        <a:p>
          <a:r>
            <a:rPr lang="en-US" sz="1600" b="1" dirty="0"/>
            <a:t>4</a:t>
          </a:r>
        </a:p>
      </dgm:t>
    </dgm:pt>
    <dgm:pt modelId="{2810785D-4D76-9041-A371-9B77B9AC9978}" type="parTrans" cxnId="{958F65C8-8211-5447-90C0-031C86097801}">
      <dgm:prSet/>
      <dgm:spPr/>
      <dgm:t>
        <a:bodyPr/>
        <a:lstStyle/>
        <a:p>
          <a:endParaRPr lang="en-US"/>
        </a:p>
      </dgm:t>
    </dgm:pt>
    <dgm:pt modelId="{5E020659-FD4C-2042-8103-903374751AD7}" type="sibTrans" cxnId="{958F65C8-8211-5447-90C0-031C86097801}">
      <dgm:prSet/>
      <dgm:spPr/>
      <dgm:t>
        <a:bodyPr/>
        <a:lstStyle/>
        <a:p>
          <a:endParaRPr lang="en-US"/>
        </a:p>
      </dgm:t>
    </dgm:pt>
    <dgm:pt modelId="{E9E0552F-4B83-DD4D-9D35-B24A5DDB0A37}">
      <dgm:prSet phldrT="[Text]" custT="1"/>
      <dgm:spPr/>
      <dgm:t>
        <a:bodyPr tIns="182880"/>
        <a:lstStyle/>
        <a:p>
          <a:pPr marL="0" lvl="0" indent="0" algn="ctr" defTabSz="711200">
            <a:lnSpc>
              <a:spcPct val="90000"/>
            </a:lnSpc>
            <a:spcBef>
              <a:spcPct val="0"/>
            </a:spcBef>
            <a:spcAft>
              <a:spcPct val="35000"/>
            </a:spcAft>
            <a:buNone/>
          </a:pPr>
          <a:r>
            <a:rPr lang="en-US" sz="1600" b="1" kern="1200" dirty="0">
              <a:solidFill>
                <a:prstClr val="white"/>
              </a:solidFill>
              <a:latin typeface="Century Gothic" panose="020F0302020204030204"/>
              <a:ea typeface="+mn-ea"/>
              <a:cs typeface="+mn-cs"/>
            </a:rPr>
            <a:t>5</a:t>
          </a:r>
        </a:p>
      </dgm:t>
    </dgm:pt>
    <dgm:pt modelId="{60C474FF-CA04-BB49-AE78-83FB3C047C73}" type="parTrans" cxnId="{FC166996-D38D-CB4C-AD05-8525A8891E8A}">
      <dgm:prSet/>
      <dgm:spPr/>
      <dgm:t>
        <a:bodyPr/>
        <a:lstStyle/>
        <a:p>
          <a:endParaRPr lang="en-US"/>
        </a:p>
      </dgm:t>
    </dgm:pt>
    <dgm:pt modelId="{4E7DB94E-9B3D-0644-A55C-BEB07CDAFC4A}" type="sibTrans" cxnId="{FC166996-D38D-CB4C-AD05-8525A8891E8A}">
      <dgm:prSet/>
      <dgm:spPr/>
      <dgm:t>
        <a:bodyPr/>
        <a:lstStyle/>
        <a:p>
          <a:endParaRPr lang="en-US"/>
        </a:p>
      </dgm:t>
    </dgm:pt>
    <dgm:pt modelId="{08EA9836-60CF-A248-853B-861A5E00DE47}">
      <dgm:prSet phldrT="[Text]" custT="1"/>
      <dgm:spPr/>
      <dgm:t>
        <a:bodyPr/>
        <a:lstStyle/>
        <a:p>
          <a:pPr>
            <a:buNone/>
          </a:pPr>
          <a:r>
            <a:rPr lang="en-US" sz="1600" dirty="0"/>
            <a:t>Tukey’s HSD Post-hoc Analysis</a:t>
          </a:r>
        </a:p>
      </dgm:t>
    </dgm:pt>
    <dgm:pt modelId="{6AFB4233-1303-D945-846B-6E8CB2C60927}" type="parTrans" cxnId="{B9598E38-9B22-0041-9E70-760BA9986587}">
      <dgm:prSet/>
      <dgm:spPr/>
      <dgm:t>
        <a:bodyPr/>
        <a:lstStyle/>
        <a:p>
          <a:endParaRPr lang="en-US"/>
        </a:p>
      </dgm:t>
    </dgm:pt>
    <dgm:pt modelId="{0D205D6B-88B9-C34C-8333-C2E74F0B9401}" type="sibTrans" cxnId="{B9598E38-9B22-0041-9E70-760BA9986587}">
      <dgm:prSet/>
      <dgm:spPr/>
      <dgm:t>
        <a:bodyPr/>
        <a:lstStyle/>
        <a:p>
          <a:endParaRPr lang="en-US"/>
        </a:p>
      </dgm:t>
    </dgm:pt>
    <dgm:pt modelId="{6509E088-B1DC-024D-87A8-37836F3A4355}">
      <dgm:prSet phldrT="[Text]" custT="1"/>
      <dgm:spPr/>
      <dgm:t>
        <a:bodyPr/>
        <a:lstStyle/>
        <a:p>
          <a:pPr>
            <a:buNone/>
          </a:pPr>
          <a:r>
            <a:rPr lang="en-US" sz="1600" dirty="0"/>
            <a:t>Tableau Data Visualization</a:t>
          </a:r>
        </a:p>
      </dgm:t>
    </dgm:pt>
    <dgm:pt modelId="{EA07358E-0596-514A-B3CA-A4F1CF2A4BE1}" type="parTrans" cxnId="{AC1CEF08-4548-4947-977F-9418A8611887}">
      <dgm:prSet/>
      <dgm:spPr/>
      <dgm:t>
        <a:bodyPr/>
        <a:lstStyle/>
        <a:p>
          <a:endParaRPr lang="en-US"/>
        </a:p>
      </dgm:t>
    </dgm:pt>
    <dgm:pt modelId="{A3B671D9-5DC3-4846-8F28-56677E9D5970}" type="sibTrans" cxnId="{AC1CEF08-4548-4947-977F-9418A8611887}">
      <dgm:prSet/>
      <dgm:spPr/>
      <dgm:t>
        <a:bodyPr/>
        <a:lstStyle/>
        <a:p>
          <a:endParaRPr lang="en-US"/>
        </a:p>
      </dgm:t>
    </dgm:pt>
    <dgm:pt modelId="{695554C3-3BA0-314A-BB18-7CE84E1A97DD}" type="pres">
      <dgm:prSet presAssocID="{768EAF42-8EBE-3144-A845-7C9DF5E780D8}" presName="linearFlow" presStyleCnt="0">
        <dgm:presLayoutVars>
          <dgm:dir/>
          <dgm:animLvl val="lvl"/>
          <dgm:resizeHandles val="exact"/>
        </dgm:presLayoutVars>
      </dgm:prSet>
      <dgm:spPr/>
    </dgm:pt>
    <dgm:pt modelId="{10D6FF04-8903-BE48-AB87-09AAE774E98F}" type="pres">
      <dgm:prSet presAssocID="{5690F47A-DD4E-F046-BA1D-83A22032F662}" presName="composite" presStyleCnt="0"/>
      <dgm:spPr/>
    </dgm:pt>
    <dgm:pt modelId="{2205407F-9B11-254A-8C5B-A48C682EA62C}" type="pres">
      <dgm:prSet presAssocID="{5690F47A-DD4E-F046-BA1D-83A22032F662}" presName="parentText" presStyleLbl="alignNode1" presStyleIdx="0" presStyleCnt="5" custLinFactNeighborX="0" custLinFactNeighborY="0">
        <dgm:presLayoutVars>
          <dgm:chMax val="1"/>
          <dgm:bulletEnabled val="1"/>
        </dgm:presLayoutVars>
      </dgm:prSet>
      <dgm:spPr/>
    </dgm:pt>
    <dgm:pt modelId="{91558566-94AE-584E-AE6A-160F12892AC1}" type="pres">
      <dgm:prSet presAssocID="{5690F47A-DD4E-F046-BA1D-83A22032F662}" presName="descendantText" presStyleLbl="alignAcc1" presStyleIdx="0" presStyleCnt="5">
        <dgm:presLayoutVars>
          <dgm:bulletEnabled val="1"/>
        </dgm:presLayoutVars>
      </dgm:prSet>
      <dgm:spPr/>
    </dgm:pt>
    <dgm:pt modelId="{161D4351-37E4-1A45-AE29-FF16AC29E34E}" type="pres">
      <dgm:prSet presAssocID="{F761EB29-AD5A-EB4D-BD67-544DDCF26788}" presName="sp" presStyleCnt="0"/>
      <dgm:spPr/>
    </dgm:pt>
    <dgm:pt modelId="{E26A35F0-1C95-2A44-87AD-97B164557C1D}" type="pres">
      <dgm:prSet presAssocID="{4CA7FDFA-9E9D-684E-8F53-C7AE87358AD3}" presName="composite" presStyleCnt="0"/>
      <dgm:spPr/>
    </dgm:pt>
    <dgm:pt modelId="{D151251A-C3CB-574E-BF3A-0C9A61713256}" type="pres">
      <dgm:prSet presAssocID="{4CA7FDFA-9E9D-684E-8F53-C7AE87358AD3}" presName="parentText" presStyleLbl="alignNode1" presStyleIdx="1" presStyleCnt="5">
        <dgm:presLayoutVars>
          <dgm:chMax val="1"/>
          <dgm:bulletEnabled val="1"/>
        </dgm:presLayoutVars>
      </dgm:prSet>
      <dgm:spPr/>
    </dgm:pt>
    <dgm:pt modelId="{714A02B6-388A-C94E-A506-AA4D551D4225}" type="pres">
      <dgm:prSet presAssocID="{4CA7FDFA-9E9D-684E-8F53-C7AE87358AD3}" presName="descendantText" presStyleLbl="alignAcc1" presStyleIdx="1" presStyleCnt="5">
        <dgm:presLayoutVars>
          <dgm:bulletEnabled val="1"/>
        </dgm:presLayoutVars>
      </dgm:prSet>
      <dgm:spPr/>
    </dgm:pt>
    <dgm:pt modelId="{62ECFB2E-A988-B944-BCDB-67288B11086F}" type="pres">
      <dgm:prSet presAssocID="{8BEBE472-8A18-2B4F-A4B0-7CF89A866299}" presName="sp" presStyleCnt="0"/>
      <dgm:spPr/>
    </dgm:pt>
    <dgm:pt modelId="{10E7B96E-A160-1D47-81BA-773B6211DA80}" type="pres">
      <dgm:prSet presAssocID="{9BF2F0B3-2F3D-7E44-A707-1DC854FE9617}" presName="composite" presStyleCnt="0"/>
      <dgm:spPr/>
    </dgm:pt>
    <dgm:pt modelId="{98A327AD-2A00-1C49-9A42-9C51B71A2AF5}" type="pres">
      <dgm:prSet presAssocID="{9BF2F0B3-2F3D-7E44-A707-1DC854FE9617}" presName="parentText" presStyleLbl="alignNode1" presStyleIdx="2" presStyleCnt="5">
        <dgm:presLayoutVars>
          <dgm:chMax val="1"/>
          <dgm:bulletEnabled val="1"/>
        </dgm:presLayoutVars>
      </dgm:prSet>
      <dgm:spPr/>
    </dgm:pt>
    <dgm:pt modelId="{114739E8-0317-6D43-9C14-5668B1169263}" type="pres">
      <dgm:prSet presAssocID="{9BF2F0B3-2F3D-7E44-A707-1DC854FE9617}" presName="descendantText" presStyleLbl="alignAcc1" presStyleIdx="2" presStyleCnt="5">
        <dgm:presLayoutVars>
          <dgm:bulletEnabled val="1"/>
        </dgm:presLayoutVars>
      </dgm:prSet>
      <dgm:spPr/>
    </dgm:pt>
    <dgm:pt modelId="{0F984BB0-72FB-FD4B-8896-EA4682F97E46}" type="pres">
      <dgm:prSet presAssocID="{AD2E0586-76D2-8647-A0DC-DD4F7703825F}" presName="sp" presStyleCnt="0"/>
      <dgm:spPr/>
    </dgm:pt>
    <dgm:pt modelId="{29FB64E3-FA85-5F48-AA85-74A82FEDC062}" type="pres">
      <dgm:prSet presAssocID="{16E7291F-0F96-464E-8BA9-4D92EEE6084C}" presName="composite" presStyleCnt="0"/>
      <dgm:spPr/>
    </dgm:pt>
    <dgm:pt modelId="{A326A7DE-C8DD-1C4A-9973-CC112F44C718}" type="pres">
      <dgm:prSet presAssocID="{16E7291F-0F96-464E-8BA9-4D92EEE6084C}" presName="parentText" presStyleLbl="alignNode1" presStyleIdx="3" presStyleCnt="5">
        <dgm:presLayoutVars>
          <dgm:chMax val="1"/>
          <dgm:bulletEnabled val="1"/>
        </dgm:presLayoutVars>
      </dgm:prSet>
      <dgm:spPr/>
    </dgm:pt>
    <dgm:pt modelId="{4248CCB0-3FB2-A04C-AE3E-6BDE531FE884}" type="pres">
      <dgm:prSet presAssocID="{16E7291F-0F96-464E-8BA9-4D92EEE6084C}" presName="descendantText" presStyleLbl="alignAcc1" presStyleIdx="3" presStyleCnt="5">
        <dgm:presLayoutVars>
          <dgm:bulletEnabled val="1"/>
        </dgm:presLayoutVars>
      </dgm:prSet>
      <dgm:spPr/>
    </dgm:pt>
    <dgm:pt modelId="{224497A8-F1AA-F340-8826-2A0D5CA5DA53}" type="pres">
      <dgm:prSet presAssocID="{5E020659-FD4C-2042-8103-903374751AD7}" presName="sp" presStyleCnt="0"/>
      <dgm:spPr/>
    </dgm:pt>
    <dgm:pt modelId="{B885D304-0514-F744-82B4-F3C100D080D7}" type="pres">
      <dgm:prSet presAssocID="{E9E0552F-4B83-DD4D-9D35-B24A5DDB0A37}" presName="composite" presStyleCnt="0"/>
      <dgm:spPr/>
    </dgm:pt>
    <dgm:pt modelId="{1EAD5424-9B77-254D-B70C-A1DCBE15CB52}" type="pres">
      <dgm:prSet presAssocID="{E9E0552F-4B83-DD4D-9D35-B24A5DDB0A37}" presName="parentText" presStyleLbl="alignNode1" presStyleIdx="4" presStyleCnt="5">
        <dgm:presLayoutVars>
          <dgm:chMax val="1"/>
          <dgm:bulletEnabled val="1"/>
        </dgm:presLayoutVars>
      </dgm:prSet>
      <dgm:spPr/>
    </dgm:pt>
    <dgm:pt modelId="{A1A47253-17B6-C34D-A7D2-90612CB7B2B8}" type="pres">
      <dgm:prSet presAssocID="{E9E0552F-4B83-DD4D-9D35-B24A5DDB0A37}" presName="descendantText" presStyleLbl="alignAcc1" presStyleIdx="4" presStyleCnt="5">
        <dgm:presLayoutVars>
          <dgm:bulletEnabled val="1"/>
        </dgm:presLayoutVars>
      </dgm:prSet>
      <dgm:spPr/>
    </dgm:pt>
  </dgm:ptLst>
  <dgm:cxnLst>
    <dgm:cxn modelId="{45E06A04-E550-9F43-8F3B-DAD96C6ADEF1}" type="presOf" srcId="{768EAF42-8EBE-3144-A845-7C9DF5E780D8}" destId="{695554C3-3BA0-314A-BB18-7CE84E1A97DD}" srcOrd="0" destOrd="0" presId="urn:microsoft.com/office/officeart/2005/8/layout/chevron2"/>
    <dgm:cxn modelId="{AC1CEF08-4548-4947-977F-9418A8611887}" srcId="{E9E0552F-4B83-DD4D-9D35-B24A5DDB0A37}" destId="{6509E088-B1DC-024D-87A8-37836F3A4355}" srcOrd="0" destOrd="0" parTransId="{EA07358E-0596-514A-B3CA-A4F1CF2A4BE1}" sibTransId="{A3B671D9-5DC3-4846-8F28-56677E9D5970}"/>
    <dgm:cxn modelId="{032FCA2A-3CEB-FC45-AB84-F73DF9DF9124}" srcId="{9BF2F0B3-2F3D-7E44-A707-1DC854FE9617}" destId="{EC9FABA7-1E9D-DE40-B39F-73C396CCF79F}" srcOrd="0" destOrd="0" parTransId="{056A905E-B72E-7140-85E9-516DE6115627}" sibTransId="{9926C8EE-57DD-3D41-BAC1-9540E52C971C}"/>
    <dgm:cxn modelId="{B9598E38-9B22-0041-9E70-760BA9986587}" srcId="{16E7291F-0F96-464E-8BA9-4D92EEE6084C}" destId="{08EA9836-60CF-A248-853B-861A5E00DE47}" srcOrd="0" destOrd="0" parTransId="{6AFB4233-1303-D945-846B-6E8CB2C60927}" sibTransId="{0D205D6B-88B9-C34C-8333-C2E74F0B9401}"/>
    <dgm:cxn modelId="{56441E54-78DF-024D-B179-0100F091C3EB}" type="presOf" srcId="{08EA9836-60CF-A248-853B-861A5E00DE47}" destId="{4248CCB0-3FB2-A04C-AE3E-6BDE531FE884}" srcOrd="0" destOrd="0" presId="urn:microsoft.com/office/officeart/2005/8/layout/chevron2"/>
    <dgm:cxn modelId="{51B14B55-0ABC-0744-B6E6-F50E70E03444}" type="presOf" srcId="{EC9FABA7-1E9D-DE40-B39F-73C396CCF79F}" destId="{114739E8-0317-6D43-9C14-5668B1169263}" srcOrd="0" destOrd="0" presId="urn:microsoft.com/office/officeart/2005/8/layout/chevron2"/>
    <dgm:cxn modelId="{BBF9B257-D03D-F34D-977D-B52E8B13F864}" type="presOf" srcId="{5690F47A-DD4E-F046-BA1D-83A22032F662}" destId="{2205407F-9B11-254A-8C5B-A48C682EA62C}" srcOrd="0" destOrd="0" presId="urn:microsoft.com/office/officeart/2005/8/layout/chevron2"/>
    <dgm:cxn modelId="{D938CE61-8CAD-DF49-A418-CFDA07C0E3BA}" type="presOf" srcId="{4CA7FDFA-9E9D-684E-8F53-C7AE87358AD3}" destId="{D151251A-C3CB-574E-BF3A-0C9A61713256}" srcOrd="0" destOrd="0" presId="urn:microsoft.com/office/officeart/2005/8/layout/chevron2"/>
    <dgm:cxn modelId="{6BAA6264-BE13-4346-AF72-A29691397F03}" srcId="{768EAF42-8EBE-3144-A845-7C9DF5E780D8}" destId="{9BF2F0B3-2F3D-7E44-A707-1DC854FE9617}" srcOrd="2" destOrd="0" parTransId="{C9D41E8E-849E-8545-A763-3E1B0A389196}" sibTransId="{AD2E0586-76D2-8647-A0DC-DD4F7703825F}"/>
    <dgm:cxn modelId="{9B3AC564-4D34-9E47-B0D8-A68B10E3D88C}" srcId="{5690F47A-DD4E-F046-BA1D-83A22032F662}" destId="{12896963-C73E-D84E-B209-F7F3487DF7CE}" srcOrd="0" destOrd="0" parTransId="{23A55451-D31D-D940-96E3-8BAFC147DA83}" sibTransId="{8F2C9F8D-FBD1-C842-BEE1-3029F8050534}"/>
    <dgm:cxn modelId="{0F7EEC6F-ACDE-C04E-98BA-3B0DAEC10C10}" type="presOf" srcId="{6509E088-B1DC-024D-87A8-37836F3A4355}" destId="{A1A47253-17B6-C34D-A7D2-90612CB7B2B8}" srcOrd="0" destOrd="0" presId="urn:microsoft.com/office/officeart/2005/8/layout/chevron2"/>
    <dgm:cxn modelId="{8B465C7A-3B8C-F946-9199-5050033CE691}" srcId="{4CA7FDFA-9E9D-684E-8F53-C7AE87358AD3}" destId="{9E086551-0F56-884C-982C-F9F8A24DF5A6}" srcOrd="0" destOrd="0" parTransId="{6D30C9BF-0747-0347-90F8-B442E9B0A66F}" sibTransId="{471DC0CB-B127-5046-BBCB-F916015A54FD}"/>
    <dgm:cxn modelId="{0433A187-DF61-954C-BFBA-2630D4EFD0C0}" srcId="{768EAF42-8EBE-3144-A845-7C9DF5E780D8}" destId="{5690F47A-DD4E-F046-BA1D-83A22032F662}" srcOrd="0" destOrd="0" parTransId="{1A0833D3-BE5C-BE42-87A1-A47983B7713E}" sibTransId="{F761EB29-AD5A-EB4D-BD67-544DDCF26788}"/>
    <dgm:cxn modelId="{5975E595-37C3-3146-85C3-607A90771129}" type="presOf" srcId="{16E7291F-0F96-464E-8BA9-4D92EEE6084C}" destId="{A326A7DE-C8DD-1C4A-9973-CC112F44C718}" srcOrd="0" destOrd="0" presId="urn:microsoft.com/office/officeart/2005/8/layout/chevron2"/>
    <dgm:cxn modelId="{FC166996-D38D-CB4C-AD05-8525A8891E8A}" srcId="{768EAF42-8EBE-3144-A845-7C9DF5E780D8}" destId="{E9E0552F-4B83-DD4D-9D35-B24A5DDB0A37}" srcOrd="4" destOrd="0" parTransId="{60C474FF-CA04-BB49-AE78-83FB3C047C73}" sibTransId="{4E7DB94E-9B3D-0644-A55C-BEB07CDAFC4A}"/>
    <dgm:cxn modelId="{ED3EDFA5-2718-B148-9B71-54569C48B594}" type="presOf" srcId="{9BF2F0B3-2F3D-7E44-A707-1DC854FE9617}" destId="{98A327AD-2A00-1C49-9A42-9C51B71A2AF5}" srcOrd="0" destOrd="0" presId="urn:microsoft.com/office/officeart/2005/8/layout/chevron2"/>
    <dgm:cxn modelId="{AB7AE6B0-8D5E-BA40-BF0A-221B554147F0}" srcId="{768EAF42-8EBE-3144-A845-7C9DF5E780D8}" destId="{4CA7FDFA-9E9D-684E-8F53-C7AE87358AD3}" srcOrd="1" destOrd="0" parTransId="{9A26545E-0C4E-AB4D-83DE-E35FA910D118}" sibTransId="{8BEBE472-8A18-2B4F-A4B0-7CF89A866299}"/>
    <dgm:cxn modelId="{DDB3C5B6-756C-C942-AED2-54E95156E90B}" type="presOf" srcId="{E9E0552F-4B83-DD4D-9D35-B24A5DDB0A37}" destId="{1EAD5424-9B77-254D-B70C-A1DCBE15CB52}" srcOrd="0" destOrd="0" presId="urn:microsoft.com/office/officeart/2005/8/layout/chevron2"/>
    <dgm:cxn modelId="{746356C3-307B-2F41-A754-23E5BA60CD2B}" type="presOf" srcId="{9E086551-0F56-884C-982C-F9F8A24DF5A6}" destId="{714A02B6-388A-C94E-A506-AA4D551D4225}" srcOrd="0" destOrd="0" presId="urn:microsoft.com/office/officeart/2005/8/layout/chevron2"/>
    <dgm:cxn modelId="{958F65C8-8211-5447-90C0-031C86097801}" srcId="{768EAF42-8EBE-3144-A845-7C9DF5E780D8}" destId="{16E7291F-0F96-464E-8BA9-4D92EEE6084C}" srcOrd="3" destOrd="0" parTransId="{2810785D-4D76-9041-A371-9B77B9AC9978}" sibTransId="{5E020659-FD4C-2042-8103-903374751AD7}"/>
    <dgm:cxn modelId="{F760A4F1-B2B5-8249-82F9-D8BB92D37EDF}" type="presOf" srcId="{12896963-C73E-D84E-B209-F7F3487DF7CE}" destId="{91558566-94AE-584E-AE6A-160F12892AC1}" srcOrd="0" destOrd="0" presId="urn:microsoft.com/office/officeart/2005/8/layout/chevron2"/>
    <dgm:cxn modelId="{A370B9D7-AE58-5441-93E3-BB8E5B27932C}" type="presParOf" srcId="{695554C3-3BA0-314A-BB18-7CE84E1A97DD}" destId="{10D6FF04-8903-BE48-AB87-09AAE774E98F}" srcOrd="0" destOrd="0" presId="urn:microsoft.com/office/officeart/2005/8/layout/chevron2"/>
    <dgm:cxn modelId="{8F9F7C48-B956-B046-98E5-C37308D5DA9B}" type="presParOf" srcId="{10D6FF04-8903-BE48-AB87-09AAE774E98F}" destId="{2205407F-9B11-254A-8C5B-A48C682EA62C}" srcOrd="0" destOrd="0" presId="urn:microsoft.com/office/officeart/2005/8/layout/chevron2"/>
    <dgm:cxn modelId="{58BC31FF-DF9D-234B-ABDC-D2CAFF28D148}" type="presParOf" srcId="{10D6FF04-8903-BE48-AB87-09AAE774E98F}" destId="{91558566-94AE-584E-AE6A-160F12892AC1}" srcOrd="1" destOrd="0" presId="urn:microsoft.com/office/officeart/2005/8/layout/chevron2"/>
    <dgm:cxn modelId="{22FE0F63-AA32-AF40-9C98-E7FD0B8A3093}" type="presParOf" srcId="{695554C3-3BA0-314A-BB18-7CE84E1A97DD}" destId="{161D4351-37E4-1A45-AE29-FF16AC29E34E}" srcOrd="1" destOrd="0" presId="urn:microsoft.com/office/officeart/2005/8/layout/chevron2"/>
    <dgm:cxn modelId="{53D0DC7D-1912-DC43-AD8E-E5DD1079FDFC}" type="presParOf" srcId="{695554C3-3BA0-314A-BB18-7CE84E1A97DD}" destId="{E26A35F0-1C95-2A44-87AD-97B164557C1D}" srcOrd="2" destOrd="0" presId="urn:microsoft.com/office/officeart/2005/8/layout/chevron2"/>
    <dgm:cxn modelId="{52D1EE2E-C3B4-794D-8953-4E7C8B7D717D}" type="presParOf" srcId="{E26A35F0-1C95-2A44-87AD-97B164557C1D}" destId="{D151251A-C3CB-574E-BF3A-0C9A61713256}" srcOrd="0" destOrd="0" presId="urn:microsoft.com/office/officeart/2005/8/layout/chevron2"/>
    <dgm:cxn modelId="{AA2728BA-97A6-9846-A7FC-F00634F912B8}" type="presParOf" srcId="{E26A35F0-1C95-2A44-87AD-97B164557C1D}" destId="{714A02B6-388A-C94E-A506-AA4D551D4225}" srcOrd="1" destOrd="0" presId="urn:microsoft.com/office/officeart/2005/8/layout/chevron2"/>
    <dgm:cxn modelId="{00F282F5-73FA-6447-B28B-DB92AC135E5E}" type="presParOf" srcId="{695554C3-3BA0-314A-BB18-7CE84E1A97DD}" destId="{62ECFB2E-A988-B944-BCDB-67288B11086F}" srcOrd="3" destOrd="0" presId="urn:microsoft.com/office/officeart/2005/8/layout/chevron2"/>
    <dgm:cxn modelId="{A5252C0E-384F-1C42-BDD2-D097987FE9AB}" type="presParOf" srcId="{695554C3-3BA0-314A-BB18-7CE84E1A97DD}" destId="{10E7B96E-A160-1D47-81BA-773B6211DA80}" srcOrd="4" destOrd="0" presId="urn:microsoft.com/office/officeart/2005/8/layout/chevron2"/>
    <dgm:cxn modelId="{9B948A5B-72E8-7448-8529-AD0BD3B7D58A}" type="presParOf" srcId="{10E7B96E-A160-1D47-81BA-773B6211DA80}" destId="{98A327AD-2A00-1C49-9A42-9C51B71A2AF5}" srcOrd="0" destOrd="0" presId="urn:microsoft.com/office/officeart/2005/8/layout/chevron2"/>
    <dgm:cxn modelId="{E963079E-E87D-BA43-8B8D-BF4D72551B48}" type="presParOf" srcId="{10E7B96E-A160-1D47-81BA-773B6211DA80}" destId="{114739E8-0317-6D43-9C14-5668B1169263}" srcOrd="1" destOrd="0" presId="urn:microsoft.com/office/officeart/2005/8/layout/chevron2"/>
    <dgm:cxn modelId="{BEBA9762-F02E-C541-94ED-AAC363A53239}" type="presParOf" srcId="{695554C3-3BA0-314A-BB18-7CE84E1A97DD}" destId="{0F984BB0-72FB-FD4B-8896-EA4682F97E46}" srcOrd="5" destOrd="0" presId="urn:microsoft.com/office/officeart/2005/8/layout/chevron2"/>
    <dgm:cxn modelId="{2AEF2318-1E1C-3C4F-9853-0A96CD1D1972}" type="presParOf" srcId="{695554C3-3BA0-314A-BB18-7CE84E1A97DD}" destId="{29FB64E3-FA85-5F48-AA85-74A82FEDC062}" srcOrd="6" destOrd="0" presId="urn:microsoft.com/office/officeart/2005/8/layout/chevron2"/>
    <dgm:cxn modelId="{2B382C11-7E66-E240-8907-ED328575FC43}" type="presParOf" srcId="{29FB64E3-FA85-5F48-AA85-74A82FEDC062}" destId="{A326A7DE-C8DD-1C4A-9973-CC112F44C718}" srcOrd="0" destOrd="0" presId="urn:microsoft.com/office/officeart/2005/8/layout/chevron2"/>
    <dgm:cxn modelId="{7D9506E8-EB9A-EB49-A1C0-1AF6EAD0856B}" type="presParOf" srcId="{29FB64E3-FA85-5F48-AA85-74A82FEDC062}" destId="{4248CCB0-3FB2-A04C-AE3E-6BDE531FE884}" srcOrd="1" destOrd="0" presId="urn:microsoft.com/office/officeart/2005/8/layout/chevron2"/>
    <dgm:cxn modelId="{5134A3EE-4730-4649-8B61-A5A0A0E5D159}" type="presParOf" srcId="{695554C3-3BA0-314A-BB18-7CE84E1A97DD}" destId="{224497A8-F1AA-F340-8826-2A0D5CA5DA53}" srcOrd="7" destOrd="0" presId="urn:microsoft.com/office/officeart/2005/8/layout/chevron2"/>
    <dgm:cxn modelId="{99E16188-8499-2A42-81D4-F5D61C24FD5E}" type="presParOf" srcId="{695554C3-3BA0-314A-BB18-7CE84E1A97DD}" destId="{B885D304-0514-F744-82B4-F3C100D080D7}" srcOrd="8" destOrd="0" presId="urn:microsoft.com/office/officeart/2005/8/layout/chevron2"/>
    <dgm:cxn modelId="{BCB260B2-B1CE-3D4E-AA36-BD1A0380DF17}" type="presParOf" srcId="{B885D304-0514-F744-82B4-F3C100D080D7}" destId="{1EAD5424-9B77-254D-B70C-A1DCBE15CB52}" srcOrd="0" destOrd="0" presId="urn:microsoft.com/office/officeart/2005/8/layout/chevron2"/>
    <dgm:cxn modelId="{9F45EA53-D5BB-D44C-985C-8F3B6F961E8F}" type="presParOf" srcId="{B885D304-0514-F744-82B4-F3C100D080D7}" destId="{A1A47253-17B6-C34D-A7D2-90612CB7B2B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5407F-9B11-254A-8C5B-A48C682EA62C}">
      <dsp:nvSpPr>
        <dsp:cNvPr id="0" name=""/>
        <dsp:cNvSpPr/>
      </dsp:nvSpPr>
      <dsp:spPr>
        <a:xfrm rot="5400000">
          <a:off x="-133920" y="137439"/>
          <a:ext cx="892804" cy="624962"/>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8288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1</a:t>
          </a:r>
        </a:p>
      </dsp:txBody>
      <dsp:txXfrm rot="-5400000">
        <a:off x="1" y="315999"/>
        <a:ext cx="624962" cy="267842"/>
      </dsp:txXfrm>
    </dsp:sp>
    <dsp:sp modelId="{91558566-94AE-584E-AE6A-160F12892AC1}">
      <dsp:nvSpPr>
        <dsp:cNvPr id="0" name=""/>
        <dsp:cNvSpPr/>
      </dsp:nvSpPr>
      <dsp:spPr>
        <a:xfrm rot="5400000">
          <a:off x="4488295" y="-3859813"/>
          <a:ext cx="580627" cy="8307293"/>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Query &amp; Download Data</a:t>
          </a:r>
        </a:p>
      </dsp:txBody>
      <dsp:txXfrm rot="-5400000">
        <a:off x="624962" y="31864"/>
        <a:ext cx="8278949" cy="523939"/>
      </dsp:txXfrm>
    </dsp:sp>
    <dsp:sp modelId="{D151251A-C3CB-574E-BF3A-0C9A61713256}">
      <dsp:nvSpPr>
        <dsp:cNvPr id="0" name=""/>
        <dsp:cNvSpPr/>
      </dsp:nvSpPr>
      <dsp:spPr>
        <a:xfrm rot="5400000">
          <a:off x="-133920" y="910434"/>
          <a:ext cx="892804" cy="624962"/>
        </a:xfrm>
        <a:prstGeom prst="chevron">
          <a:avLst/>
        </a:prstGeom>
        <a:solidFill>
          <a:schemeClr val="accent5">
            <a:hueOff val="196862"/>
            <a:satOff val="10572"/>
            <a:lumOff val="-3823"/>
            <a:alphaOff val="0"/>
          </a:schemeClr>
        </a:solidFill>
        <a:ln w="15875" cap="flat" cmpd="sng" algn="ctr">
          <a:solidFill>
            <a:schemeClr val="accent5">
              <a:hueOff val="196862"/>
              <a:satOff val="10572"/>
              <a:lumOff val="-382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8288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2</a:t>
          </a:r>
        </a:p>
      </dsp:txBody>
      <dsp:txXfrm rot="-5400000">
        <a:off x="1" y="1088994"/>
        <a:ext cx="624962" cy="267842"/>
      </dsp:txXfrm>
    </dsp:sp>
    <dsp:sp modelId="{714A02B6-388A-C94E-A506-AA4D551D4225}">
      <dsp:nvSpPr>
        <dsp:cNvPr id="0" name=""/>
        <dsp:cNvSpPr/>
      </dsp:nvSpPr>
      <dsp:spPr>
        <a:xfrm rot="5400000">
          <a:off x="4488448" y="-3086971"/>
          <a:ext cx="580322" cy="8307293"/>
        </a:xfrm>
        <a:prstGeom prst="round2SameRect">
          <a:avLst/>
        </a:prstGeom>
        <a:solidFill>
          <a:schemeClr val="lt1">
            <a:alpha val="90000"/>
            <a:hueOff val="0"/>
            <a:satOff val="0"/>
            <a:lumOff val="0"/>
            <a:alphaOff val="0"/>
          </a:schemeClr>
        </a:solidFill>
        <a:ln w="15875" cap="flat" cmpd="sng" algn="ctr">
          <a:solidFill>
            <a:schemeClr val="accent5">
              <a:hueOff val="196862"/>
              <a:satOff val="10572"/>
              <a:lumOff val="-3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Import, Prepare, &amp; Explore Data </a:t>
          </a:r>
        </a:p>
      </dsp:txBody>
      <dsp:txXfrm rot="-5400000">
        <a:off x="624963" y="804843"/>
        <a:ext cx="8278964" cy="523664"/>
      </dsp:txXfrm>
    </dsp:sp>
    <dsp:sp modelId="{98A327AD-2A00-1C49-9A42-9C51B71A2AF5}">
      <dsp:nvSpPr>
        <dsp:cNvPr id="0" name=""/>
        <dsp:cNvSpPr/>
      </dsp:nvSpPr>
      <dsp:spPr>
        <a:xfrm rot="5400000">
          <a:off x="-133920" y="1683429"/>
          <a:ext cx="892804" cy="624962"/>
        </a:xfrm>
        <a:prstGeom prst="chevron">
          <a:avLst/>
        </a:prstGeom>
        <a:solidFill>
          <a:schemeClr val="accent5">
            <a:hueOff val="393725"/>
            <a:satOff val="21144"/>
            <a:lumOff val="-7647"/>
            <a:alphaOff val="0"/>
          </a:schemeClr>
        </a:solidFill>
        <a:ln w="15875" cap="flat" cmpd="sng" algn="ctr">
          <a:solidFill>
            <a:schemeClr val="accent5">
              <a:hueOff val="393725"/>
              <a:satOff val="21144"/>
              <a:lumOff val="-7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8288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3</a:t>
          </a:r>
        </a:p>
      </dsp:txBody>
      <dsp:txXfrm rot="-5400000">
        <a:off x="1" y="1861989"/>
        <a:ext cx="624962" cy="267842"/>
      </dsp:txXfrm>
    </dsp:sp>
    <dsp:sp modelId="{114739E8-0317-6D43-9C14-5668B1169263}">
      <dsp:nvSpPr>
        <dsp:cNvPr id="0" name=""/>
        <dsp:cNvSpPr/>
      </dsp:nvSpPr>
      <dsp:spPr>
        <a:xfrm rot="5400000">
          <a:off x="4488448" y="-2313976"/>
          <a:ext cx="580322" cy="8307293"/>
        </a:xfrm>
        <a:prstGeom prst="round2SameRect">
          <a:avLst/>
        </a:prstGeom>
        <a:solidFill>
          <a:schemeClr val="lt1">
            <a:alpha val="90000"/>
            <a:hueOff val="0"/>
            <a:satOff val="0"/>
            <a:lumOff val="0"/>
            <a:alphaOff val="0"/>
          </a:schemeClr>
        </a:solidFill>
        <a:ln w="15875" cap="flat" cmpd="sng" algn="ctr">
          <a:solidFill>
            <a:schemeClr val="accent5">
              <a:hueOff val="393725"/>
              <a:satOff val="21144"/>
              <a:lumOff val="-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One-way ANOVA Analysis</a:t>
          </a:r>
        </a:p>
      </dsp:txBody>
      <dsp:txXfrm rot="-5400000">
        <a:off x="624963" y="1577838"/>
        <a:ext cx="8278964" cy="523664"/>
      </dsp:txXfrm>
    </dsp:sp>
    <dsp:sp modelId="{A326A7DE-C8DD-1C4A-9973-CC112F44C718}">
      <dsp:nvSpPr>
        <dsp:cNvPr id="0" name=""/>
        <dsp:cNvSpPr/>
      </dsp:nvSpPr>
      <dsp:spPr>
        <a:xfrm rot="5400000">
          <a:off x="-133920" y="2456424"/>
          <a:ext cx="892804" cy="624962"/>
        </a:xfrm>
        <a:prstGeom prst="chevron">
          <a:avLst/>
        </a:prstGeom>
        <a:solidFill>
          <a:schemeClr val="accent5">
            <a:hueOff val="590587"/>
            <a:satOff val="31716"/>
            <a:lumOff val="-11470"/>
            <a:alphaOff val="0"/>
          </a:schemeClr>
        </a:solidFill>
        <a:ln w="15875" cap="flat" cmpd="sng" algn="ctr">
          <a:solidFill>
            <a:schemeClr val="accent5">
              <a:hueOff val="590587"/>
              <a:satOff val="31716"/>
              <a:lumOff val="-1147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8288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4</a:t>
          </a:r>
        </a:p>
      </dsp:txBody>
      <dsp:txXfrm rot="-5400000">
        <a:off x="1" y="2634984"/>
        <a:ext cx="624962" cy="267842"/>
      </dsp:txXfrm>
    </dsp:sp>
    <dsp:sp modelId="{4248CCB0-3FB2-A04C-AE3E-6BDE531FE884}">
      <dsp:nvSpPr>
        <dsp:cNvPr id="0" name=""/>
        <dsp:cNvSpPr/>
      </dsp:nvSpPr>
      <dsp:spPr>
        <a:xfrm rot="5400000">
          <a:off x="4488448" y="-1540981"/>
          <a:ext cx="580322" cy="8307293"/>
        </a:xfrm>
        <a:prstGeom prst="round2SameRect">
          <a:avLst/>
        </a:prstGeom>
        <a:solidFill>
          <a:schemeClr val="lt1">
            <a:alpha val="90000"/>
            <a:hueOff val="0"/>
            <a:satOff val="0"/>
            <a:lumOff val="0"/>
            <a:alphaOff val="0"/>
          </a:schemeClr>
        </a:solidFill>
        <a:ln w="15875" cap="flat" cmpd="sng" algn="ctr">
          <a:solidFill>
            <a:schemeClr val="accent5">
              <a:hueOff val="590587"/>
              <a:satOff val="31716"/>
              <a:lumOff val="-114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Tukey’s HSD Post-hoc Analysis</a:t>
          </a:r>
        </a:p>
      </dsp:txBody>
      <dsp:txXfrm rot="-5400000">
        <a:off x="624963" y="2350833"/>
        <a:ext cx="8278964" cy="523664"/>
      </dsp:txXfrm>
    </dsp:sp>
    <dsp:sp modelId="{1EAD5424-9B77-254D-B70C-A1DCBE15CB52}">
      <dsp:nvSpPr>
        <dsp:cNvPr id="0" name=""/>
        <dsp:cNvSpPr/>
      </dsp:nvSpPr>
      <dsp:spPr>
        <a:xfrm rot="5400000">
          <a:off x="-133920" y="3229419"/>
          <a:ext cx="892804" cy="624962"/>
        </a:xfrm>
        <a:prstGeom prst="chevron">
          <a:avLst/>
        </a:prstGeom>
        <a:solidFill>
          <a:schemeClr val="accent5">
            <a:hueOff val="787450"/>
            <a:satOff val="42288"/>
            <a:lumOff val="-15294"/>
            <a:alphaOff val="0"/>
          </a:schemeClr>
        </a:solidFill>
        <a:ln w="15875" cap="flat" cmpd="sng" algn="ctr">
          <a:solidFill>
            <a:schemeClr val="accent5">
              <a:hueOff val="787450"/>
              <a:satOff val="42288"/>
              <a:lumOff val="-152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8288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white"/>
              </a:solidFill>
              <a:latin typeface="Century Gothic" panose="020F0302020204030204"/>
              <a:ea typeface="+mn-ea"/>
              <a:cs typeface="+mn-cs"/>
            </a:rPr>
            <a:t>5</a:t>
          </a:r>
        </a:p>
      </dsp:txBody>
      <dsp:txXfrm rot="-5400000">
        <a:off x="1" y="3407979"/>
        <a:ext cx="624962" cy="267842"/>
      </dsp:txXfrm>
    </dsp:sp>
    <dsp:sp modelId="{A1A47253-17B6-C34D-A7D2-90612CB7B2B8}">
      <dsp:nvSpPr>
        <dsp:cNvPr id="0" name=""/>
        <dsp:cNvSpPr/>
      </dsp:nvSpPr>
      <dsp:spPr>
        <a:xfrm rot="5400000">
          <a:off x="4488448" y="-767986"/>
          <a:ext cx="580322" cy="8307293"/>
        </a:xfrm>
        <a:prstGeom prst="round2SameRect">
          <a:avLst/>
        </a:prstGeom>
        <a:solidFill>
          <a:schemeClr val="lt1">
            <a:alpha val="90000"/>
            <a:hueOff val="0"/>
            <a:satOff val="0"/>
            <a:lumOff val="0"/>
            <a:alphaOff val="0"/>
          </a:schemeClr>
        </a:solidFill>
        <a:ln w="15875" cap="flat" cmpd="sng" algn="ctr">
          <a:solidFill>
            <a:schemeClr val="accent5">
              <a:hueOff val="787450"/>
              <a:satOff val="42288"/>
              <a:lumOff val="-1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Tableau Data Visualization</a:t>
          </a:r>
        </a:p>
      </dsp:txBody>
      <dsp:txXfrm rot="-5400000">
        <a:off x="624963" y="3123828"/>
        <a:ext cx="8278964" cy="5236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B364C-28F9-2F49-9912-2E18844D7659}" type="datetimeFigureOut">
              <a:rPr lang="en-US" smtClean="0"/>
              <a:t>11/27/20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BD9F9-DDAF-654A-958B-2B3F95B5887B}" type="slidenum">
              <a:rPr lang="en-US" smtClean="0"/>
              <a:t>‹#›</a:t>
            </a:fld>
            <a:endParaRPr lang="en-US"/>
          </a:p>
        </p:txBody>
      </p:sp>
    </p:spTree>
    <p:extLst>
      <p:ext uri="{BB962C8B-B14F-4D97-AF65-F5344CB8AC3E}">
        <p14:creationId xmlns:p14="http://schemas.microsoft.com/office/powerpoint/2010/main" val="1507692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Janice Gordon and I’m going to talk to you today about my Capstone project. I chose the National Institute on Drug Abuse “NIDA” and the fight against opioid addiction as my topical area. </a:t>
            </a:r>
          </a:p>
          <a:p>
            <a:endParaRPr lang="en-US" dirty="0"/>
          </a:p>
          <a:p>
            <a:r>
              <a:rPr lang="en-US" dirty="0"/>
              <a:t>I was inspired to chose this topic after reading an article about Sara </a:t>
            </a:r>
            <a:r>
              <a:rPr lang="en-US" dirty="0" err="1"/>
              <a:t>Wittner</a:t>
            </a:r>
            <a:r>
              <a:rPr lang="en-US" dirty="0"/>
              <a:t>, a young 32 year old suffering from Substance Use Disorder. Sara was in treatment on the road to recovery when the COVID pandemic hit. Her treatment appointments were continually delayed, and her treatment support groups had ceased to meet (</a:t>
            </a:r>
            <a:r>
              <a:rPr lang="en-US" sz="1200" kern="1200" dirty="0">
                <a:solidFill>
                  <a:schemeClr val="tx1"/>
                </a:solidFill>
                <a:effectLst/>
                <a:latin typeface="+mn-lt"/>
                <a:ea typeface="+mn-ea"/>
                <a:cs typeface="+mn-cs"/>
              </a:rPr>
              <a:t>Hawryluk, 2020</a:t>
            </a:r>
            <a:r>
              <a:rPr lang="en-US" dirty="0">
                <a:effectLst/>
              </a:rPr>
              <a:t> </a:t>
            </a:r>
            <a:r>
              <a:rPr lang="en-US" dirty="0"/>
              <a:t>). Unfortunately, Sara died from an overdose the day before her next treatment appointment. After reading Sara’s story, I wondered how many others were struggling during the pandemic and if opioid addiction was increasing in the Denver area. How could tragedies like Sara’s be prevented? What kind of resources are available in different areas of the country. After some preliminary research, I came across the National Institute on Drug Abuse “NIDA”. I was interested in what kind of data analytical NIDA uses to inform resource allocations for research and prevention. </a:t>
            </a:r>
          </a:p>
          <a:p>
            <a:endParaRPr lang="en-US" dirty="0"/>
          </a:p>
          <a:p>
            <a:r>
              <a:rPr lang="en-US" dirty="0"/>
              <a:t>This presentation will cover: </a:t>
            </a:r>
          </a:p>
          <a:p>
            <a:endParaRPr lang="en-US" dirty="0"/>
          </a:p>
          <a:p>
            <a:pPr marL="171450" indent="-171450">
              <a:buFont typeface="Arial" panose="020B0604020202020204" pitchFamily="34" charset="0"/>
              <a:buChar char="•"/>
            </a:pPr>
            <a:r>
              <a:rPr lang="en-US" dirty="0"/>
              <a:t>NIDA Overview</a:t>
            </a:r>
          </a:p>
          <a:p>
            <a:pPr marL="171450" indent="-171450">
              <a:buFont typeface="Arial" panose="020B0604020202020204" pitchFamily="34" charset="0"/>
              <a:buChar char="•"/>
            </a:pPr>
            <a:r>
              <a:rPr lang="en-US" dirty="0"/>
              <a:t>Opioid Crisis Background</a:t>
            </a:r>
          </a:p>
          <a:p>
            <a:pPr marL="171450" indent="-171450">
              <a:buFont typeface="Arial" panose="020B0604020202020204" pitchFamily="34" charset="0"/>
              <a:buChar char="•"/>
            </a:pPr>
            <a:r>
              <a:rPr lang="en-US" dirty="0"/>
              <a:t>Synthetic Opioids </a:t>
            </a:r>
          </a:p>
          <a:p>
            <a:pPr marL="171450" indent="-171450">
              <a:buFont typeface="Arial" panose="020B0604020202020204" pitchFamily="34" charset="0"/>
              <a:buChar char="•"/>
            </a:pPr>
            <a:r>
              <a:rPr lang="en-US" dirty="0"/>
              <a:t>Hypothesis</a:t>
            </a:r>
          </a:p>
          <a:p>
            <a:pPr marL="171450" indent="-171450">
              <a:buFont typeface="Arial" panose="020B0604020202020204" pitchFamily="34" charset="0"/>
              <a:buChar char="•"/>
            </a:pPr>
            <a:r>
              <a:rPr lang="en-US" dirty="0"/>
              <a:t>Analysis Methods &amp; Results  </a:t>
            </a:r>
          </a:p>
          <a:p>
            <a:pPr marL="171450" indent="-171450">
              <a:buFont typeface="Arial" panose="020B0604020202020204" pitchFamily="34" charset="0"/>
              <a:buChar char="•"/>
            </a:pPr>
            <a:r>
              <a:rPr lang="en-US" dirty="0"/>
              <a:t>Study Limitations &amp; Recommendations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To begin, let’s take a deeper look at the NIDA organization</a:t>
            </a:r>
          </a:p>
          <a:p>
            <a:endParaRPr lang="en-US" dirty="0"/>
          </a:p>
        </p:txBody>
      </p:sp>
      <p:sp>
        <p:nvSpPr>
          <p:cNvPr id="4" name="Slide Number Placeholder 3"/>
          <p:cNvSpPr>
            <a:spLocks noGrp="1"/>
          </p:cNvSpPr>
          <p:nvPr>
            <p:ph type="sldNum" sz="quarter" idx="5"/>
          </p:nvPr>
        </p:nvSpPr>
        <p:spPr/>
        <p:txBody>
          <a:bodyPr/>
          <a:lstStyle/>
          <a:p>
            <a:fld id="{BE5BD9F9-DDAF-654A-958B-2B3F95B5887B}" type="slidenum">
              <a:rPr lang="en-US" smtClean="0"/>
              <a:t>0</a:t>
            </a:fld>
            <a:endParaRPr lang="en-US"/>
          </a:p>
        </p:txBody>
      </p:sp>
    </p:spTree>
    <p:extLst>
      <p:ext uri="{BB962C8B-B14F-4D97-AF65-F5344CB8AC3E}">
        <p14:creationId xmlns:p14="http://schemas.microsoft.com/office/powerpoint/2010/main" val="2186994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performed a One Way ANOVA analysis using the </a:t>
            </a:r>
            <a:r>
              <a:rPr lang="en-US" dirty="0" err="1"/>
              <a:t>statsmodel</a:t>
            </a:r>
            <a:r>
              <a:rPr lang="en-US" dirty="0"/>
              <a:t> </a:t>
            </a:r>
            <a:r>
              <a:rPr lang="en-US"/>
              <a:t>OLS method.</a:t>
            </a:r>
            <a:endParaRPr lang="en-US" dirty="0"/>
          </a:p>
          <a:p>
            <a:endParaRPr lang="en-US" dirty="0"/>
          </a:p>
          <a:p>
            <a:r>
              <a:rPr lang="en-US" dirty="0"/>
              <a:t>The p-value for the F-statistic was 0.000142, well below the threshold of  &lt;0.05 </a:t>
            </a:r>
          </a:p>
          <a:p>
            <a:r>
              <a:rPr lang="en-US" dirty="0"/>
              <a:t>This means that I can reject the Null Hypothesis!</a:t>
            </a:r>
          </a:p>
          <a:p>
            <a:endParaRPr lang="en-US" dirty="0"/>
          </a:p>
          <a:p>
            <a:r>
              <a:rPr lang="en-US" dirty="0"/>
              <a:t>Now I know that not all regional death rates are statistically equivalent, and that at least one pair has statistically significant differences in means.</a:t>
            </a:r>
          </a:p>
          <a:p>
            <a:endParaRPr lang="en-US" dirty="0"/>
          </a:p>
          <a:p>
            <a:r>
              <a:rPr lang="en-US" dirty="0"/>
              <a:t>But which regions are different? </a:t>
            </a:r>
          </a:p>
        </p:txBody>
      </p:sp>
      <p:sp>
        <p:nvSpPr>
          <p:cNvPr id="4" name="Slide Number Placeholder 3"/>
          <p:cNvSpPr>
            <a:spLocks noGrp="1"/>
          </p:cNvSpPr>
          <p:nvPr>
            <p:ph type="sldNum" sz="quarter" idx="5"/>
          </p:nvPr>
        </p:nvSpPr>
        <p:spPr/>
        <p:txBody>
          <a:bodyPr/>
          <a:lstStyle/>
          <a:p>
            <a:fld id="{BE5BD9F9-DDAF-654A-958B-2B3F95B5887B}" type="slidenum">
              <a:rPr lang="en-US" smtClean="0"/>
              <a:t>10</a:t>
            </a:fld>
            <a:endParaRPr lang="en-US"/>
          </a:p>
        </p:txBody>
      </p:sp>
    </p:spTree>
    <p:extLst>
      <p:ext uri="{BB962C8B-B14F-4D97-AF65-F5344CB8AC3E}">
        <p14:creationId xmlns:p14="http://schemas.microsoft.com/office/powerpoint/2010/main" val="1015800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find out which regions are statistically different; I ran a Post Hoc analysis using Tukey’s Honestly Significant Difference (HSD) test</a:t>
            </a:r>
          </a:p>
          <a:p>
            <a:endParaRPr lang="en-US" dirty="0"/>
          </a:p>
          <a:p>
            <a:r>
              <a:rPr lang="en-US" dirty="0"/>
              <a:t>The results showed that Region 1 had statistically significant differences from Regions, 6,7,8, and 9. No other pairs showed significant differences.</a:t>
            </a:r>
          </a:p>
          <a:p>
            <a:endParaRPr lang="en-US" dirty="0"/>
          </a:p>
          <a:p>
            <a:r>
              <a:rPr lang="en-US" dirty="0"/>
              <a:t>Next, we’ll visualize these results using Tableau.</a:t>
            </a:r>
          </a:p>
        </p:txBody>
      </p:sp>
      <p:sp>
        <p:nvSpPr>
          <p:cNvPr id="4" name="Slide Number Placeholder 3"/>
          <p:cNvSpPr>
            <a:spLocks noGrp="1"/>
          </p:cNvSpPr>
          <p:nvPr>
            <p:ph type="sldNum" sz="quarter" idx="5"/>
          </p:nvPr>
        </p:nvSpPr>
        <p:spPr/>
        <p:txBody>
          <a:bodyPr/>
          <a:lstStyle/>
          <a:p>
            <a:fld id="{BE5BD9F9-DDAF-654A-958B-2B3F95B5887B}" type="slidenum">
              <a:rPr lang="en-US" smtClean="0"/>
              <a:t>11</a:t>
            </a:fld>
            <a:endParaRPr lang="en-US"/>
          </a:p>
        </p:txBody>
      </p:sp>
    </p:spTree>
    <p:extLst>
      <p:ext uri="{BB962C8B-B14F-4D97-AF65-F5344CB8AC3E}">
        <p14:creationId xmlns:p14="http://schemas.microsoft.com/office/powerpoint/2010/main" val="676333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was exported as a csv file and imported into Tableau public.</a:t>
            </a:r>
          </a:p>
          <a:p>
            <a:endParaRPr lang="en-US" dirty="0"/>
          </a:p>
          <a:p>
            <a:r>
              <a:rPr lang="en-US" dirty="0"/>
              <a:t>This video shows a “race” animation of fentanyl overdose rates starting in 2013 for all regions.</a:t>
            </a:r>
          </a:p>
        </p:txBody>
      </p:sp>
      <p:sp>
        <p:nvSpPr>
          <p:cNvPr id="4" name="Slide Number Placeholder 3"/>
          <p:cNvSpPr>
            <a:spLocks noGrp="1"/>
          </p:cNvSpPr>
          <p:nvPr>
            <p:ph type="sldNum" sz="quarter" idx="5"/>
          </p:nvPr>
        </p:nvSpPr>
        <p:spPr/>
        <p:txBody>
          <a:bodyPr/>
          <a:lstStyle/>
          <a:p>
            <a:fld id="{BE5BD9F9-DDAF-654A-958B-2B3F95B5887B}" type="slidenum">
              <a:rPr lang="en-US" smtClean="0"/>
              <a:t>12</a:t>
            </a:fld>
            <a:endParaRPr lang="en-US"/>
          </a:p>
        </p:txBody>
      </p:sp>
    </p:spTree>
    <p:extLst>
      <p:ext uri="{BB962C8B-B14F-4D97-AF65-F5344CB8AC3E}">
        <p14:creationId xmlns:p14="http://schemas.microsoft.com/office/powerpoint/2010/main" val="2025885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shows the spread and darkening of the purple color from the northeast (region 1) slowly moving west. </a:t>
            </a:r>
          </a:p>
        </p:txBody>
      </p:sp>
      <p:sp>
        <p:nvSpPr>
          <p:cNvPr id="4" name="Slide Number Placeholder 3"/>
          <p:cNvSpPr>
            <a:spLocks noGrp="1"/>
          </p:cNvSpPr>
          <p:nvPr>
            <p:ph type="sldNum" sz="quarter" idx="5"/>
          </p:nvPr>
        </p:nvSpPr>
        <p:spPr/>
        <p:txBody>
          <a:bodyPr/>
          <a:lstStyle/>
          <a:p>
            <a:fld id="{BE5BD9F9-DDAF-654A-958B-2B3F95B5887B}" type="slidenum">
              <a:rPr lang="en-US" smtClean="0"/>
              <a:t>13</a:t>
            </a:fld>
            <a:endParaRPr lang="en-US"/>
          </a:p>
        </p:txBody>
      </p:sp>
    </p:spTree>
    <p:extLst>
      <p:ext uri="{BB962C8B-B14F-4D97-AF65-F5344CB8AC3E}">
        <p14:creationId xmlns:p14="http://schemas.microsoft.com/office/powerpoint/2010/main" val="1430270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my results did result in the rejection of the null hypothesis, there were several limitations.</a:t>
            </a:r>
          </a:p>
          <a:p>
            <a:endParaRPr lang="en-US" dirty="0"/>
          </a:p>
        </p:txBody>
      </p:sp>
      <p:sp>
        <p:nvSpPr>
          <p:cNvPr id="4" name="Slide Number Placeholder 3"/>
          <p:cNvSpPr>
            <a:spLocks noGrp="1"/>
          </p:cNvSpPr>
          <p:nvPr>
            <p:ph type="sldNum" sz="quarter" idx="5"/>
          </p:nvPr>
        </p:nvSpPr>
        <p:spPr/>
        <p:txBody>
          <a:bodyPr/>
          <a:lstStyle/>
          <a:p>
            <a:fld id="{BE5BD9F9-DDAF-654A-958B-2B3F95B5887B}" type="slidenum">
              <a:rPr lang="en-US" smtClean="0"/>
              <a:t>14</a:t>
            </a:fld>
            <a:endParaRPr lang="en-US"/>
          </a:p>
        </p:txBody>
      </p:sp>
    </p:spTree>
    <p:extLst>
      <p:ext uri="{BB962C8B-B14F-4D97-AF65-F5344CB8AC3E}">
        <p14:creationId xmlns:p14="http://schemas.microsoft.com/office/powerpoint/2010/main" val="3831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summary …</a:t>
            </a:r>
          </a:p>
          <a:p>
            <a:endParaRPr lang="en-US" dirty="0"/>
          </a:p>
          <a:p>
            <a:pPr marL="578358" lvl="1" indent="-285750"/>
            <a:r>
              <a:rPr lang="en-US" dirty="0"/>
              <a:t>Through data-driven decision making</a:t>
            </a:r>
          </a:p>
          <a:p>
            <a:pPr marL="578358" lvl="1" indent="-285750"/>
            <a:r>
              <a:rPr lang="en-US" dirty="0"/>
              <a:t>With equitable distribution of resources</a:t>
            </a:r>
          </a:p>
          <a:p>
            <a:pPr marL="578358" lvl="1" indent="-285750"/>
            <a:r>
              <a:rPr lang="en-US" dirty="0"/>
              <a:t>Along with public education efforts</a:t>
            </a:r>
          </a:p>
          <a:p>
            <a:pPr marL="578358" lvl="1" indent="-285750"/>
            <a:r>
              <a:rPr lang="en-US" dirty="0"/>
              <a:t>To help improve the treatment of Substance Use Disorder (</a:t>
            </a:r>
            <a:r>
              <a:rPr lang="en-US" dirty="0" err="1"/>
              <a:t>Prekupec</a:t>
            </a:r>
            <a:r>
              <a:rPr lang="en-US" dirty="0"/>
              <a:t>, </a:t>
            </a:r>
            <a:r>
              <a:rPr lang="en-US" dirty="0" err="1"/>
              <a:t>Mansky</a:t>
            </a:r>
            <a:r>
              <a:rPr lang="en-US" dirty="0"/>
              <a:t>, &amp; Baumann, 2017)</a:t>
            </a:r>
          </a:p>
          <a:p>
            <a:endParaRPr lang="en-US" dirty="0"/>
          </a:p>
          <a:p>
            <a:r>
              <a:rPr lang="en-US" dirty="0"/>
              <a:t>With this I will conclude my presentation, thank you!</a:t>
            </a:r>
          </a:p>
        </p:txBody>
      </p:sp>
      <p:sp>
        <p:nvSpPr>
          <p:cNvPr id="4" name="Slide Number Placeholder 3"/>
          <p:cNvSpPr>
            <a:spLocks noGrp="1"/>
          </p:cNvSpPr>
          <p:nvPr>
            <p:ph type="sldNum" sz="quarter" idx="5"/>
          </p:nvPr>
        </p:nvSpPr>
        <p:spPr/>
        <p:txBody>
          <a:bodyPr/>
          <a:lstStyle/>
          <a:p>
            <a:fld id="{BE5BD9F9-DDAF-654A-958B-2B3F95B5887B}" type="slidenum">
              <a:rPr lang="en-US" smtClean="0"/>
              <a:t>15</a:t>
            </a:fld>
            <a:endParaRPr lang="en-US"/>
          </a:p>
        </p:txBody>
      </p:sp>
    </p:spTree>
    <p:extLst>
      <p:ext uri="{BB962C8B-B14F-4D97-AF65-F5344CB8AC3E}">
        <p14:creationId xmlns:p14="http://schemas.microsoft.com/office/powerpoint/2010/main" val="2797749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BD9F9-DDAF-654A-958B-2B3F95B5887B}" type="slidenum">
              <a:rPr lang="en-US" smtClean="0"/>
              <a:t>16</a:t>
            </a:fld>
            <a:endParaRPr lang="en-US"/>
          </a:p>
        </p:txBody>
      </p:sp>
    </p:spTree>
    <p:extLst>
      <p:ext uri="{BB962C8B-B14F-4D97-AF65-F5344CB8AC3E}">
        <p14:creationId xmlns:p14="http://schemas.microsoft.com/office/powerpoint/2010/main" val="3127424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NIDA originated in 1935 as part of the U.S. Public Health Service in Lexington, KY and later became the Addiction Research Center in 1948 (NIH, 2018). NIDA was formalized in 1974 as the Federal lead for data collection and research on the prevention, treatment, training, and services on drug abuse and continues today as an institute within NIH (NIH, 2018).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Goals:</a:t>
            </a: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 NIDA is the lead agency coordinating the opioid crisis for all U.S. federal organizations (NIDA, n.d.). </a:t>
            </a:r>
          </a:p>
          <a:p>
            <a:endParaRPr lang="en-US" dirty="0"/>
          </a:p>
        </p:txBody>
      </p:sp>
      <p:sp>
        <p:nvSpPr>
          <p:cNvPr id="4" name="Slide Number Placeholder 3"/>
          <p:cNvSpPr>
            <a:spLocks noGrp="1"/>
          </p:cNvSpPr>
          <p:nvPr>
            <p:ph type="sldNum" sz="quarter" idx="5"/>
          </p:nvPr>
        </p:nvSpPr>
        <p:spPr/>
        <p:txBody>
          <a:bodyPr/>
          <a:lstStyle/>
          <a:p>
            <a:fld id="{BE5BD9F9-DDAF-654A-958B-2B3F95B5887B}" type="slidenum">
              <a:rPr lang="en-US" smtClean="0"/>
              <a:t>1</a:t>
            </a:fld>
            <a:endParaRPr lang="en-US"/>
          </a:p>
        </p:txBody>
      </p:sp>
    </p:spTree>
    <p:extLst>
      <p:ext uri="{BB962C8B-B14F-4D97-AF65-F5344CB8AC3E}">
        <p14:creationId xmlns:p14="http://schemas.microsoft.com/office/powerpoint/2010/main" val="3907730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talk about the evolution of the Opioid crisis in the United States.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opioid crisis has seen three distinct phases: </a:t>
            </a:r>
          </a:p>
          <a:p>
            <a:pPr marL="228600" indent="-228600">
              <a:buAutoNum type="arabicParenR"/>
            </a:pPr>
            <a:r>
              <a:rPr lang="en-US" sz="1200" kern="1200" dirty="0">
                <a:solidFill>
                  <a:schemeClr val="tx1"/>
                </a:solidFill>
                <a:effectLst/>
                <a:latin typeface="+mn-lt"/>
                <a:ea typeface="+mn-ea"/>
                <a:cs typeface="+mn-cs"/>
              </a:rPr>
              <a:t>The first phase started in the early 90s with the overprescribing and subsequent addiction to prescription opioids, and subsequent rises in overdose deaths; </a:t>
            </a:r>
          </a:p>
          <a:p>
            <a:pPr marL="228600" indent="-228600">
              <a:buAutoNum type="arabicParenR"/>
            </a:pPr>
            <a:r>
              <a:rPr lang="en-US" sz="1200" kern="1200" dirty="0">
                <a:solidFill>
                  <a:schemeClr val="tx1"/>
                </a:solidFill>
                <a:effectLst/>
                <a:latin typeface="+mn-lt"/>
                <a:ea typeface="+mn-ea"/>
                <a:cs typeface="+mn-cs"/>
              </a:rPr>
              <a:t>The second phase started with rises in heroin overdose deaths starting in 2010; and </a:t>
            </a:r>
          </a:p>
          <a:p>
            <a:pPr marL="228600" indent="-228600">
              <a:buAutoNum type="arabicParenR"/>
            </a:pPr>
            <a:r>
              <a:rPr lang="en-US" sz="1200" kern="1200" dirty="0">
                <a:solidFill>
                  <a:schemeClr val="tx1"/>
                </a:solidFill>
                <a:effectLst/>
                <a:latin typeface="+mn-lt"/>
                <a:ea typeface="+mn-ea"/>
                <a:cs typeface="+mn-cs"/>
              </a:rPr>
              <a:t>The current phase, phase 3,  started around 2013 with the alarming rise in synthetic opioid overdose deaths (CDC, 2020). </a:t>
            </a:r>
          </a:p>
          <a:p>
            <a:pPr marL="228600" indent="-228600">
              <a:buAutoNum type="arabicParenR"/>
            </a:pPr>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Each phase of the opioid crisis has been interrelated with the preceding phase and has led to new and rapidly evolving challenges (CDC, 2020).</a:t>
            </a:r>
            <a:r>
              <a:rPr lang="en-US" dirty="0">
                <a:effectLst/>
              </a:rPr>
              <a:t> </a:t>
            </a:r>
          </a:p>
          <a:p>
            <a:endParaRPr lang="en-US" dirty="0">
              <a:effectLst/>
            </a:endParaRPr>
          </a:p>
          <a:p>
            <a:r>
              <a:rPr lang="en-US" sz="1200" kern="1200" dirty="0">
                <a:solidFill>
                  <a:schemeClr val="tx1"/>
                </a:solidFill>
                <a:effectLst/>
                <a:latin typeface="+mn-lt"/>
                <a:ea typeface="+mn-ea"/>
                <a:cs typeface="+mn-cs"/>
              </a:rPr>
              <a:t>Studies have correlated the prescription opioid crisis to the increased use of non-medical prescription opioids and then subsequently to heroin, in essence catalyzing phase two of the epidemic (Mars, Rosenblum, &amp; Ciccarone, 2019).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did the rise in synthetic opioids start and why are they so dangerous?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BD9F9-DDAF-654A-958B-2B3F95B5887B}" type="slidenum">
              <a:rPr lang="en-US" smtClean="0"/>
              <a:t>2</a:t>
            </a:fld>
            <a:endParaRPr lang="en-US"/>
          </a:p>
        </p:txBody>
      </p:sp>
    </p:spTree>
    <p:extLst>
      <p:ext uri="{BB962C8B-B14F-4D97-AF65-F5344CB8AC3E}">
        <p14:creationId xmlns:p14="http://schemas.microsoft.com/office/powerpoint/2010/main" val="423783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Synthetic Opioids such as Fentanyl were originally prescribed for extreme pain, post surgery or for end-of-life palliative care (NIDA, 2019) and are far more potent (50-100x more powerful than morphine).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Fentanyl and Fentanyl derivatives started to be manufactured within the illicit drug market and serve no medical purpose, these drugs are called IMF – Illicitly Manufactured Fentanyl.</a:t>
            </a:r>
          </a:p>
          <a:p>
            <a:endParaRPr lang="en-US" dirty="0"/>
          </a:p>
          <a:p>
            <a:r>
              <a:rPr lang="en-US" dirty="0"/>
              <a:t>IMF is lethal in very small doses, if you look at the image on the right you can see the lethal doses for Heroin, and Carfentanil, and </a:t>
            </a:r>
            <a:r>
              <a:rPr lang="en-US" dirty="0" err="1"/>
              <a:t>Fentanil</a:t>
            </a:r>
            <a:r>
              <a:rPr lang="en-US" dirty="0"/>
              <a:t> on the right. As you can see in this close—up, the lethal amounts would be virtually undetectable when mixed with other substances, making it extremely dangerous. </a:t>
            </a:r>
          </a:p>
          <a:p>
            <a:endParaRPr lang="en-US" dirty="0"/>
          </a:p>
          <a:p>
            <a:r>
              <a:rPr lang="en-US" dirty="0"/>
              <a:t>Drug users are often unaware they are taking it, leading to unintentional overdoses (Mars, Rosenblum, &amp; Ciccarone, 2019)</a:t>
            </a:r>
          </a:p>
          <a:p>
            <a:endParaRPr lang="en-US" dirty="0"/>
          </a:p>
          <a:p>
            <a:r>
              <a:rPr lang="en-US" dirty="0"/>
              <a:t>Fentanyl also posed hidden Dangers to First Responders and Law Enforcement if inhaled (BAART Programs, 2019)</a:t>
            </a:r>
          </a:p>
          <a:p>
            <a:endParaRPr lang="en-US" dirty="0"/>
          </a:p>
          <a:p>
            <a:r>
              <a:rPr lang="en-US" dirty="0"/>
              <a:t>How did Fentanyl first get introduced into the street drug market?</a:t>
            </a:r>
          </a:p>
        </p:txBody>
      </p:sp>
      <p:sp>
        <p:nvSpPr>
          <p:cNvPr id="4" name="Slide Number Placeholder 3"/>
          <p:cNvSpPr>
            <a:spLocks noGrp="1"/>
          </p:cNvSpPr>
          <p:nvPr>
            <p:ph type="sldNum" sz="quarter" idx="5"/>
          </p:nvPr>
        </p:nvSpPr>
        <p:spPr/>
        <p:txBody>
          <a:bodyPr/>
          <a:lstStyle/>
          <a:p>
            <a:fld id="{BE5BD9F9-DDAF-654A-958B-2B3F95B5887B}" type="slidenum">
              <a:rPr lang="en-US" smtClean="0"/>
              <a:t>3</a:t>
            </a:fld>
            <a:endParaRPr lang="en-US"/>
          </a:p>
        </p:txBody>
      </p:sp>
    </p:spTree>
    <p:extLst>
      <p:ext uri="{BB962C8B-B14F-4D97-AF65-F5344CB8AC3E}">
        <p14:creationId xmlns:p14="http://schemas.microsoft.com/office/powerpoint/2010/main" val="3424322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IMF is so cheap to produce (cheaper than heroin), drug traffickers started to mix it in with heroin, it mixed particularly well with the powder heroin. Because powder heroin was so common in drug supplies in the Northeast many studies have correlated this spike in fatal overdoses in the Northeastern US (</a:t>
            </a:r>
            <a:r>
              <a:rPr lang="en-US" dirty="0" err="1"/>
              <a:t>Zoorob</a:t>
            </a:r>
            <a:r>
              <a:rPr lang="en-US" dirty="0"/>
              <a:t>, 2019).  In contrast, western states primarily had access to “black tar” heroin from Columbia, which has distinctly different color and texture from powder heroin, making the infusion of powder fentanyl more difficult.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the drug market is now more complex with new traffickers and drug mediums now flooding into the U.S (DEA, 2020).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fentanyl is commonly mixed with not just heroin, but also with cocaine, meth, and hidden in counterfeit pills such disguised as </a:t>
            </a:r>
            <a:r>
              <a:rPr lang="en-US" dirty="0" err="1"/>
              <a:t>Oxycotin</a:t>
            </a:r>
            <a:r>
              <a:rPr lang="en-US" dirty="0"/>
              <a:t> and other prescription opioids (NIDA,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all these changes in the illicit drug market, are there new geographic trends in US overdose rates moving beyond the Northeast?</a:t>
            </a:r>
          </a:p>
          <a:p>
            <a:endParaRPr lang="en-US" dirty="0"/>
          </a:p>
        </p:txBody>
      </p:sp>
      <p:sp>
        <p:nvSpPr>
          <p:cNvPr id="4" name="Slide Number Placeholder 3"/>
          <p:cNvSpPr>
            <a:spLocks noGrp="1"/>
          </p:cNvSpPr>
          <p:nvPr>
            <p:ph type="sldNum" sz="quarter" idx="5"/>
          </p:nvPr>
        </p:nvSpPr>
        <p:spPr/>
        <p:txBody>
          <a:bodyPr/>
          <a:lstStyle/>
          <a:p>
            <a:fld id="{BE5BD9F9-DDAF-654A-958B-2B3F95B5887B}" type="slidenum">
              <a:rPr lang="en-US" smtClean="0"/>
              <a:t>4</a:t>
            </a:fld>
            <a:endParaRPr lang="en-US"/>
          </a:p>
        </p:txBody>
      </p:sp>
    </p:spTree>
    <p:extLst>
      <p:ext uri="{BB962C8B-B14F-4D97-AF65-F5344CB8AC3E}">
        <p14:creationId xmlns:p14="http://schemas.microsoft.com/office/powerpoint/2010/main" val="2780635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Hypothesis for this research project is that “there are statistically significant differences in fentanyl related overdose deaths between at least one pair of HHS regions within the third wave of the opioid crisis 2013-2018.</a:t>
            </a:r>
          </a:p>
          <a:p>
            <a:endParaRPr lang="en-US" dirty="0"/>
          </a:p>
          <a:p>
            <a:r>
              <a:rPr lang="en-US" dirty="0"/>
              <a:t>The Map shows the different HHS Regions in the United States, Starting in New England with Region 1… moving west to Region 10, which include Washington State and Alaska.</a:t>
            </a:r>
          </a:p>
        </p:txBody>
      </p:sp>
      <p:sp>
        <p:nvSpPr>
          <p:cNvPr id="4" name="Slide Number Placeholder 3"/>
          <p:cNvSpPr>
            <a:spLocks noGrp="1"/>
          </p:cNvSpPr>
          <p:nvPr>
            <p:ph type="sldNum" sz="quarter" idx="5"/>
          </p:nvPr>
        </p:nvSpPr>
        <p:spPr/>
        <p:txBody>
          <a:bodyPr/>
          <a:lstStyle/>
          <a:p>
            <a:fld id="{BE5BD9F9-DDAF-654A-958B-2B3F95B5887B}" type="slidenum">
              <a:rPr lang="en-US" smtClean="0"/>
              <a:t>5</a:t>
            </a:fld>
            <a:endParaRPr lang="en-US"/>
          </a:p>
        </p:txBody>
      </p:sp>
    </p:spTree>
    <p:extLst>
      <p:ext uri="{BB962C8B-B14F-4D97-AF65-F5344CB8AC3E}">
        <p14:creationId xmlns:p14="http://schemas.microsoft.com/office/powerpoint/2010/main" val="2468219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one-way ANOVA test was used to evaluate the null and alternative hypotheses. </a:t>
            </a:r>
          </a:p>
          <a:p>
            <a:endParaRPr lang="en-US" dirty="0"/>
          </a:p>
          <a:p>
            <a:r>
              <a:rPr lang="en-US" dirty="0"/>
              <a:t>The null hypothesis states that there are no statistically significant differences in overdose rates between regions.</a:t>
            </a:r>
          </a:p>
          <a:p>
            <a:endParaRPr lang="en-US" dirty="0"/>
          </a:p>
          <a:p>
            <a:r>
              <a:rPr lang="en-US" dirty="0"/>
              <a:t>The alternative hypothesis states there are statistically significant differences (which supports my main hypothesis)</a:t>
            </a:r>
          </a:p>
          <a:p>
            <a:endParaRPr lang="en-US" dirty="0"/>
          </a:p>
          <a:p>
            <a:r>
              <a:rPr lang="en-US" dirty="0"/>
              <a:t>Next we’ll look at the process used to test these hypotheses.</a:t>
            </a:r>
          </a:p>
        </p:txBody>
      </p:sp>
      <p:sp>
        <p:nvSpPr>
          <p:cNvPr id="4" name="Slide Number Placeholder 3"/>
          <p:cNvSpPr>
            <a:spLocks noGrp="1"/>
          </p:cNvSpPr>
          <p:nvPr>
            <p:ph type="sldNum" sz="quarter" idx="5"/>
          </p:nvPr>
        </p:nvSpPr>
        <p:spPr/>
        <p:txBody>
          <a:bodyPr/>
          <a:lstStyle/>
          <a:p>
            <a:fld id="{BE5BD9F9-DDAF-654A-958B-2B3F95B5887B}" type="slidenum">
              <a:rPr lang="en-US" smtClean="0"/>
              <a:t>6</a:t>
            </a:fld>
            <a:endParaRPr lang="en-US"/>
          </a:p>
        </p:txBody>
      </p:sp>
    </p:spTree>
    <p:extLst>
      <p:ext uri="{BB962C8B-B14F-4D97-AF65-F5344CB8AC3E}">
        <p14:creationId xmlns:p14="http://schemas.microsoft.com/office/powerpoint/2010/main" val="1572552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used for this project was downloaded from </a:t>
            </a:r>
            <a:r>
              <a:rPr lang="en-US" sz="1200" kern="1200" dirty="0">
                <a:solidFill>
                  <a:schemeClr val="tx1"/>
                </a:solidFill>
                <a:effectLst/>
                <a:latin typeface="+mn-lt"/>
                <a:ea typeface="+mn-ea"/>
                <a:cs typeface="+mn-cs"/>
              </a:rPr>
              <a:t>CDC Wide-ranging Online Data for Epidemiologic Research (WONDER) research system provides public access to data regarding public health, including mortality data. The Multiple Cause of Death (MCD) database can be accessed and queried through WONDER, providing detailed data gathered from death certificates, including a primary cause of death, any additional causes, and demographic data (NCHS, 2020)</a:t>
            </a:r>
            <a:r>
              <a:rPr lang="en-US" dirty="0">
                <a:effectLst/>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query interface allows researchers to query by Year, ICD Codes (cause of death codes), and by location and various demographic characteristics. The data model on the left shows the structure of the data. </a:t>
            </a:r>
          </a:p>
          <a:p>
            <a:endParaRPr lang="en-US" dirty="0"/>
          </a:p>
          <a:p>
            <a:r>
              <a:rPr lang="en-US" dirty="0"/>
              <a:t>For this project, I downloaded data for the years 2013-2018, from each HHS Region, where the primary or additional cause of death was listed as T40.R (other synthetic narcotics) which is how fentanyl poisoning is recorded. </a:t>
            </a:r>
          </a:p>
          <a:p>
            <a:endParaRPr lang="en-US" dirty="0"/>
          </a:p>
          <a:p>
            <a:r>
              <a:rPr lang="en-US" dirty="0"/>
              <a:t>The datasets downloaded included: Year, Total Deaths, Population, Age Adjusted Death Rates, and the percentage of total deaths.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BD9F9-DDAF-654A-958B-2B3F95B5887B}" type="slidenum">
              <a:rPr lang="en-US" smtClean="0"/>
              <a:t>8</a:t>
            </a:fld>
            <a:endParaRPr lang="en-US"/>
          </a:p>
        </p:txBody>
      </p:sp>
    </p:spTree>
    <p:extLst>
      <p:ext uri="{BB962C8B-B14F-4D97-AF65-F5344CB8AC3E}">
        <p14:creationId xmlns:p14="http://schemas.microsoft.com/office/powerpoint/2010/main" val="2942288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tools I used for this project included a </a:t>
            </a:r>
            <a:r>
              <a:rPr lang="en-US" dirty="0" err="1"/>
              <a:t>JupyterLab</a:t>
            </a:r>
            <a:r>
              <a:rPr lang="en-US" dirty="0"/>
              <a:t> notebook with a Python 3 kernel, and the pandas, </a:t>
            </a:r>
            <a:r>
              <a:rPr lang="en-US" dirty="0" err="1"/>
              <a:t>statsmodels</a:t>
            </a:r>
            <a:r>
              <a:rPr lang="en-US" dirty="0"/>
              <a:t>, </a:t>
            </a:r>
            <a:r>
              <a:rPr lang="en-US" dirty="0" err="1"/>
              <a:t>scipy</a:t>
            </a:r>
            <a:r>
              <a:rPr lang="en-US" dirty="0"/>
              <a:t>, and seaborn libraries for my analysis.</a:t>
            </a:r>
          </a:p>
          <a:p>
            <a:endParaRPr lang="en-US" dirty="0"/>
          </a:p>
          <a:p>
            <a:r>
              <a:rPr lang="en-US" dirty="0"/>
              <a:t>First, I imported the tab delimited data files into pandas </a:t>
            </a:r>
            <a:r>
              <a:rPr lang="en-US" dirty="0" err="1"/>
              <a:t>DataFrames</a:t>
            </a:r>
            <a:r>
              <a:rPr lang="en-US" dirty="0"/>
              <a:t>.</a:t>
            </a:r>
          </a:p>
          <a:p>
            <a:endParaRPr lang="en-US" dirty="0"/>
          </a:p>
          <a:p>
            <a:r>
              <a:rPr lang="en-US" dirty="0"/>
              <a:t>Next, I created summary statistics and created plots to examine the variables of interest.</a:t>
            </a:r>
          </a:p>
          <a:p>
            <a:endParaRPr lang="en-US" dirty="0"/>
          </a:p>
          <a:p>
            <a:r>
              <a:rPr lang="en-US" dirty="0"/>
              <a:t>Once the data was prepped and organized, I could proceed with my analysis.</a:t>
            </a:r>
          </a:p>
          <a:p>
            <a:endParaRPr lang="en-US" dirty="0"/>
          </a:p>
          <a:p>
            <a:endParaRPr lang="en-US" dirty="0"/>
          </a:p>
        </p:txBody>
      </p:sp>
      <p:sp>
        <p:nvSpPr>
          <p:cNvPr id="4" name="Slide Number Placeholder 3"/>
          <p:cNvSpPr>
            <a:spLocks noGrp="1"/>
          </p:cNvSpPr>
          <p:nvPr>
            <p:ph type="sldNum" sz="quarter" idx="5"/>
          </p:nvPr>
        </p:nvSpPr>
        <p:spPr/>
        <p:txBody>
          <a:bodyPr/>
          <a:lstStyle/>
          <a:p>
            <a:fld id="{BE5BD9F9-DDAF-654A-958B-2B3F95B5887B}" type="slidenum">
              <a:rPr lang="en-US" smtClean="0"/>
              <a:t>9</a:t>
            </a:fld>
            <a:endParaRPr lang="en-US"/>
          </a:p>
        </p:txBody>
      </p:sp>
    </p:spTree>
    <p:extLst>
      <p:ext uri="{BB962C8B-B14F-4D97-AF65-F5344CB8AC3E}">
        <p14:creationId xmlns:p14="http://schemas.microsoft.com/office/powerpoint/2010/main" val="2224690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198E012C-1700-C848-879C-9AEFF218590C}" type="datetime1">
              <a:rPr lang="en-US" smtClean="0"/>
              <a:t>11/27/20</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24C5C11-8BF3-6F49-9848-6017B22DCA79}" type="slidenum">
              <a:rPr lang="en-US" smtClean="0"/>
              <a:t>‹#›</a:t>
            </a:fld>
            <a:endParaRPr lang="en-US"/>
          </a:p>
        </p:txBody>
      </p:sp>
    </p:spTree>
    <p:extLst>
      <p:ext uri="{BB962C8B-B14F-4D97-AF65-F5344CB8AC3E}">
        <p14:creationId xmlns:p14="http://schemas.microsoft.com/office/powerpoint/2010/main" val="1980119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4BE3C5A0-DA1D-CE41-8CC6-C59716787ED4}" type="datetime1">
              <a:rPr lang="en-US" smtClean="0"/>
              <a:t>11/27/20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24C5C11-8BF3-6F49-9848-6017B22DCA79}" type="slidenum">
              <a:rPr lang="en-US" smtClean="0"/>
              <a:t>‹#›</a:t>
            </a:fld>
            <a:endParaRPr lang="en-US"/>
          </a:p>
        </p:txBody>
      </p:sp>
      <p:sp>
        <p:nvSpPr>
          <p:cNvPr id="5" name="Rectangle">
            <a:extLst>
              <a:ext uri="{FF2B5EF4-FFF2-40B4-BE49-F238E27FC236}">
                <a16:creationId xmlns:a16="http://schemas.microsoft.com/office/drawing/2014/main" id="{AA314B25-B4AF-394E-BBDA-7E6BAD315F39}"/>
              </a:ext>
            </a:extLst>
          </p:cNvPr>
          <p:cNvSpPr/>
          <p:nvPr/>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1037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8BF3FFA9-6829-F048-9907-153E2465AB1B}" type="datetime1">
              <a:rPr lang="en-US" smtClean="0"/>
              <a:t>11/27/20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24C5C11-8BF3-6F49-9848-6017B22DCA79}" type="slidenum">
              <a:rPr lang="en-US" smtClean="0"/>
              <a:t>‹#›</a:t>
            </a:fld>
            <a:endParaRPr lang="en-US"/>
          </a:p>
        </p:txBody>
      </p:sp>
      <p:sp>
        <p:nvSpPr>
          <p:cNvPr id="5" name="Rectangle">
            <a:extLst>
              <a:ext uri="{FF2B5EF4-FFF2-40B4-BE49-F238E27FC236}">
                <a16:creationId xmlns:a16="http://schemas.microsoft.com/office/drawing/2014/main" id="{2E148DD3-DD87-154B-80B4-2421965D3C83}"/>
              </a:ext>
            </a:extLst>
          </p:cNvPr>
          <p:cNvSpPr/>
          <p:nvPr/>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7799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lvl1pPr>
          </a:lstStyle>
          <a:p>
            <a:fld id="{32D112DB-5FC9-234B-9973-F9DF94B5371B}" type="datetime1">
              <a:rPr lang="en-US" smtClean="0"/>
              <a:t>11/27/20</a:t>
            </a:fld>
            <a:endParaRPr lang="en-US"/>
          </a:p>
        </p:txBody>
      </p:sp>
      <p:sp>
        <p:nvSpPr>
          <p:cNvPr id="6" name="Footer Placeholder 5"/>
          <p:cNvSpPr>
            <a:spLocks noGrp="1"/>
          </p:cNvSpPr>
          <p:nvPr>
            <p:ph type="ftr" sz="quarter" idx="11"/>
          </p:nvPr>
        </p:nvSpPr>
        <p:spPr>
          <a:xfrm>
            <a:off x="1097279" y="6446838"/>
            <a:ext cx="6818262" cy="365125"/>
          </a:xfrm>
        </p:spPr>
        <p:txBody>
          <a:bodyPr/>
          <a:lstStyle/>
          <a:p>
            <a:endParaRPr lang="en-US"/>
          </a:p>
        </p:txBody>
      </p:sp>
      <p:sp>
        <p:nvSpPr>
          <p:cNvPr id="7" name="Slide Number Placeholder 6"/>
          <p:cNvSpPr>
            <a:spLocks noGrp="1"/>
          </p:cNvSpPr>
          <p:nvPr>
            <p:ph type="sldNum" sz="quarter" idx="12"/>
          </p:nvPr>
        </p:nvSpPr>
        <p:spPr/>
        <p:txBody>
          <a:bodyPr/>
          <a:lstStyle/>
          <a:p>
            <a:fld id="{324C5C11-8BF3-6F49-9848-6017B22DCA79}" type="slidenum">
              <a:rPr lang="en-US" smtClean="0"/>
              <a:t>‹#›</a:t>
            </a:fld>
            <a:endParaRPr lang="en-US"/>
          </a:p>
        </p:txBody>
      </p:sp>
    </p:spTree>
    <p:extLst>
      <p:ext uri="{BB962C8B-B14F-4D97-AF65-F5344CB8AC3E}">
        <p14:creationId xmlns:p14="http://schemas.microsoft.com/office/powerpoint/2010/main" val="365712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A8A65539-F187-7B49-9FF4-E2D983792540}" type="datetime1">
              <a:rPr lang="en-US" smtClean="0"/>
              <a:t>11/27/20</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24C5C11-8BF3-6F49-9848-6017B22DCA79}" type="slidenum">
              <a:rPr lang="en-US" smtClean="0"/>
              <a:t>‹#›</a:t>
            </a:fld>
            <a:endParaRPr lang="en-US"/>
          </a:p>
        </p:txBody>
      </p:sp>
    </p:spTree>
    <p:extLst>
      <p:ext uri="{BB962C8B-B14F-4D97-AF65-F5344CB8AC3E}">
        <p14:creationId xmlns:p14="http://schemas.microsoft.com/office/powerpoint/2010/main" val="231329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7DCB19CD-5EAC-7144-901A-48B15C923E98}" type="datetime1">
              <a:rPr lang="en-US" smtClean="0"/>
              <a:t>11/27/20</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24C5C11-8BF3-6F49-9848-6017B22DCA79}" type="slidenum">
              <a:rPr lang="en-US" smtClean="0"/>
              <a:t>‹#›</a:t>
            </a:fld>
            <a:endParaRPr lang="en-US"/>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256039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0BD0F42E-D6E0-F645-A568-9D8CC01E4215}" type="datetime1">
              <a:rPr lang="en-US" smtClean="0"/>
              <a:t>11/27/20</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24C5C11-8BF3-6F49-9848-6017B22DCA79}" type="slidenum">
              <a:rPr lang="en-US" smtClean="0"/>
              <a:t>‹#›</a:t>
            </a:fld>
            <a:endParaRPr lang="en-US"/>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72535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0AC5700E-0477-B641-90E7-14CB907DF854}" type="datetime1">
              <a:rPr lang="en-US" smtClean="0"/>
              <a:t>11/27/20</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24C5C11-8BF3-6F49-9848-6017B22DCA79}" type="slidenum">
              <a:rPr lang="en-US" smtClean="0"/>
              <a:t>‹#›</a:t>
            </a:fld>
            <a:endParaRPr lang="en-US"/>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407072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288865EF-5B80-3142-927A-C22EB7331981}" type="datetime1">
              <a:rPr lang="en-US" smtClean="0"/>
              <a:t>11/27/20</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24C5C11-8BF3-6F49-9848-6017B22DCA79}" type="slidenum">
              <a:rPr lang="en-US" smtClean="0"/>
              <a:t>‹#›</a:t>
            </a:fld>
            <a:endParaRPr lang="en-US"/>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427247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04AA75C4-44F4-8E47-A93F-76CC71103978}" type="datetime1">
              <a:rPr lang="en-US" smtClean="0"/>
              <a:t>11/27/20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24C5C11-8BF3-6F49-9848-6017B22DCA79}" type="slidenum">
              <a:rPr lang="en-US" smtClean="0"/>
              <a:t>‹#›</a:t>
            </a:fld>
            <a:endParaRPr lang="en-US"/>
          </a:p>
        </p:txBody>
      </p:sp>
    </p:spTree>
    <p:extLst>
      <p:ext uri="{BB962C8B-B14F-4D97-AF65-F5344CB8AC3E}">
        <p14:creationId xmlns:p14="http://schemas.microsoft.com/office/powerpoint/2010/main" val="194794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2EC46E9D-ED42-A945-8221-BC095585C81B}" type="datetime1">
              <a:rPr lang="en-US" smtClean="0"/>
              <a:t>11/27/20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24C5C11-8BF3-6F49-9848-6017B22DCA79}" type="slidenum">
              <a:rPr lang="en-US" smtClean="0"/>
              <a:t>‹#›</a:t>
            </a:fld>
            <a:endParaRPr lang="en-US"/>
          </a:p>
        </p:txBody>
      </p:sp>
      <p:sp>
        <p:nvSpPr>
          <p:cNvPr id="5" name="Rectangle">
            <a:extLst>
              <a:ext uri="{FF2B5EF4-FFF2-40B4-BE49-F238E27FC236}">
                <a16:creationId xmlns:a16="http://schemas.microsoft.com/office/drawing/2014/main" id="{05BFC727-5650-B049-AA2A-2511C08FB35B}"/>
              </a:ext>
            </a:extLst>
          </p:cNvPr>
          <p:cNvSpPr/>
          <p:nvPr/>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59565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800A36BA-A9FD-9748-BDFB-F6D7290ABD3E}" type="datetime1">
              <a:rPr lang="en-US" smtClean="0"/>
              <a:t>11/27/20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24C5C11-8BF3-6F49-9848-6017B22DCA79}" type="slidenum">
              <a:rPr lang="en-US" smtClean="0"/>
              <a:t>‹#›</a:t>
            </a:fld>
            <a:endParaRPr lang="en-US"/>
          </a:p>
        </p:txBody>
      </p:sp>
      <p:sp>
        <p:nvSpPr>
          <p:cNvPr id="5" name="Rectangle">
            <a:extLst>
              <a:ext uri="{FF2B5EF4-FFF2-40B4-BE49-F238E27FC236}">
                <a16:creationId xmlns:a16="http://schemas.microsoft.com/office/drawing/2014/main" id="{0AB10FFC-D586-994D-8D3D-F4042255CB72}"/>
              </a:ext>
            </a:extLst>
          </p:cNvPr>
          <p:cNvSpPr/>
          <p:nvPr/>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1939542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7C0DC3F4-77CE-8740-8F83-2BE1F9D128BA}" type="datetime1">
              <a:rPr lang="en-US" smtClean="0"/>
              <a:t>11/27/20</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24C5C11-8BF3-6F49-9848-6017B22DCA79}" type="slidenum">
              <a:rPr lang="en-US" smtClean="0"/>
              <a:t>‹#›</a:t>
            </a:fld>
            <a:endParaRPr lang="en-US"/>
          </a:p>
        </p:txBody>
      </p:sp>
    </p:spTree>
    <p:extLst>
      <p:ext uri="{BB962C8B-B14F-4D97-AF65-F5344CB8AC3E}">
        <p14:creationId xmlns:p14="http://schemas.microsoft.com/office/powerpoint/2010/main" val="4269640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nice-gordon/Regional-Disparities-in-Overdose-Death-Rates"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baartprograms.com/why-is-fentanyl-so-dangerou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www.dea.gov/press-releases/2016/04/01/public-safety-alert-drug-enforcement-administration-counterfeit" TargetMode="External"/><Relationship Id="rId5" Type="http://schemas.openxmlformats.org/officeDocument/2006/relationships/hyperlink" Target="https://www.dea.gov/sites/default/files/2020-03/DEA_GOV_DIR-008-20%20Fentanyl%20Flow%20in%20the%20United%20States_0.pdf" TargetMode="External"/><Relationship Id="rId4" Type="http://schemas.openxmlformats.org/officeDocument/2006/relationships/hyperlink" Target="https://www.cdc.gov/drugoverdose/epidemic/index.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drugabuse.gov/drug-topics" TargetMode="External"/><Relationship Id="rId7" Type="http://schemas.openxmlformats.org/officeDocument/2006/relationships/hyperlink" Target="https://doi.org/10.1016/j.drugpo.2019.04.010" TargetMode="External"/><Relationship Id="rId2" Type="http://schemas.openxmlformats.org/officeDocument/2006/relationships/hyperlink" Target="https://wonder.cdc.gov/wonder/help/mcd.html" TargetMode="External"/><Relationship Id="rId1" Type="http://schemas.openxmlformats.org/officeDocument/2006/relationships/slideLayout" Target="../slideLayouts/slideLayout3.xml"/><Relationship Id="rId6" Type="http://schemas.openxmlformats.org/officeDocument/2006/relationships/hyperlink" Target="https://doi.org/10.1097/adm.0000000000000324" TargetMode="External"/><Relationship Id="rId5" Type="http://schemas.openxmlformats.org/officeDocument/2006/relationships/hyperlink" Target="https://www.nih.gov/about-nih/what-we-do/nih-almanac/national-institute-drug-abuse-nida" TargetMode="External"/><Relationship Id="rId4" Type="http://schemas.openxmlformats.org/officeDocument/2006/relationships/hyperlink" Target="https://www.drugabuse.gov/publications/drugfacts/fentany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E4124EF7-7F3B-D049-A2A0-6EC1AE7985C5}"/>
              </a:ext>
            </a:extLst>
          </p:cNvPr>
          <p:cNvPicPr>
            <a:picLocks noChangeAspect="1"/>
          </p:cNvPicPr>
          <p:nvPr/>
        </p:nvPicPr>
        <p:blipFill>
          <a:blip r:embed="rId3"/>
          <a:stretch>
            <a:fillRect/>
          </a:stretch>
        </p:blipFill>
        <p:spPr>
          <a:xfrm>
            <a:off x="721144" y="865863"/>
            <a:ext cx="10381079" cy="5233185"/>
          </a:xfrm>
          <a:prstGeom prst="rect">
            <a:avLst/>
          </a:prstGeom>
        </p:spPr>
      </p:pic>
    </p:spTree>
    <p:extLst>
      <p:ext uri="{BB962C8B-B14F-4D97-AF65-F5344CB8AC3E}">
        <p14:creationId xmlns:p14="http://schemas.microsoft.com/office/powerpoint/2010/main" val="1343371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B6332-42DE-784F-AC8C-2CFE883661B9}"/>
              </a:ext>
            </a:extLst>
          </p:cNvPr>
          <p:cNvSpPr>
            <a:spLocks noGrp="1"/>
          </p:cNvSpPr>
          <p:nvPr>
            <p:ph type="sldNum" sz="quarter" idx="12"/>
          </p:nvPr>
        </p:nvSpPr>
        <p:spPr/>
        <p:txBody>
          <a:bodyPr/>
          <a:lstStyle/>
          <a:p>
            <a:fld id="{324C5C11-8BF3-6F49-9848-6017B22DCA79}" type="slidenum">
              <a:rPr lang="en-US" smtClean="0">
                <a:solidFill>
                  <a:srgbClr val="7A8C8E"/>
                </a:solidFill>
              </a:rPr>
              <a:t>9</a:t>
            </a:fld>
            <a:endParaRPr lang="en-US">
              <a:solidFill>
                <a:srgbClr val="7A8C8E"/>
              </a:solidFill>
            </a:endParaRPr>
          </a:p>
        </p:txBody>
      </p:sp>
      <p:sp>
        <p:nvSpPr>
          <p:cNvPr id="6" name="Title 5">
            <a:extLst>
              <a:ext uri="{FF2B5EF4-FFF2-40B4-BE49-F238E27FC236}">
                <a16:creationId xmlns:a16="http://schemas.microsoft.com/office/drawing/2014/main" id="{7BFAF6EA-D65A-A74D-B6AA-36A9E3E77DAB}"/>
              </a:ext>
            </a:extLst>
          </p:cNvPr>
          <p:cNvSpPr>
            <a:spLocks noGrp="1"/>
          </p:cNvSpPr>
          <p:nvPr>
            <p:ph type="title"/>
          </p:nvPr>
        </p:nvSpPr>
        <p:spPr/>
        <p:txBody>
          <a:bodyPr>
            <a:normAutofit fontScale="90000"/>
          </a:bodyPr>
          <a:lstStyle/>
          <a:p>
            <a:r>
              <a:rPr lang="en-US" dirty="0"/>
              <a:t>2. Import, Prepare, &amp; Explore Data </a:t>
            </a:r>
            <a:br>
              <a:rPr lang="en-US" dirty="0"/>
            </a:br>
            <a:r>
              <a:rPr lang="en-US" dirty="0"/>
              <a:t> </a:t>
            </a:r>
          </a:p>
        </p:txBody>
      </p:sp>
      <p:sp>
        <p:nvSpPr>
          <p:cNvPr id="7" name="Content Placeholder 6">
            <a:extLst>
              <a:ext uri="{FF2B5EF4-FFF2-40B4-BE49-F238E27FC236}">
                <a16:creationId xmlns:a16="http://schemas.microsoft.com/office/drawing/2014/main" id="{400D32A6-3569-FE4D-9DE7-D1DC2C4272A2}"/>
              </a:ext>
            </a:extLst>
          </p:cNvPr>
          <p:cNvSpPr>
            <a:spLocks noGrp="1"/>
          </p:cNvSpPr>
          <p:nvPr>
            <p:ph sz="half" idx="2"/>
          </p:nvPr>
        </p:nvSpPr>
        <p:spPr/>
        <p:txBody>
          <a:bodyPr>
            <a:normAutofit fontScale="92500" lnSpcReduction="20000"/>
          </a:bodyPr>
          <a:lstStyle/>
          <a:p>
            <a:r>
              <a:rPr lang="en-US" dirty="0"/>
              <a:t>All Project Code in GitHub at: </a:t>
            </a:r>
            <a:endParaRPr lang="en-US" sz="900" dirty="0"/>
          </a:p>
          <a:p>
            <a:r>
              <a:rPr lang="en-US" sz="1400" dirty="0">
                <a:hlinkClick r:id="rId3"/>
              </a:rPr>
              <a:t>https://github.com/janice-gordon/Regional-Disparities-in-Overdose-Death-Rates</a:t>
            </a:r>
            <a:endParaRPr lang="en-US" dirty="0"/>
          </a:p>
          <a:p>
            <a:endParaRPr lang="en-US" dirty="0"/>
          </a:p>
          <a:p>
            <a:r>
              <a:rPr lang="en-US" dirty="0"/>
              <a:t>Tools Used</a:t>
            </a:r>
          </a:p>
          <a:p>
            <a:pPr lvl="1"/>
            <a:r>
              <a:rPr lang="en-US" dirty="0"/>
              <a:t>Python (pandas, </a:t>
            </a:r>
            <a:r>
              <a:rPr lang="en-US" dirty="0" err="1"/>
              <a:t>statsmodels</a:t>
            </a:r>
            <a:r>
              <a:rPr lang="en-US" dirty="0"/>
              <a:t>, </a:t>
            </a:r>
            <a:r>
              <a:rPr lang="en-US" dirty="0" err="1"/>
              <a:t>scipy</a:t>
            </a:r>
            <a:r>
              <a:rPr lang="en-US" dirty="0"/>
              <a:t>, seaborn)</a:t>
            </a:r>
          </a:p>
          <a:p>
            <a:pPr lvl="1"/>
            <a:r>
              <a:rPr lang="en-US" dirty="0" err="1"/>
              <a:t>JupyterLab</a:t>
            </a:r>
            <a:r>
              <a:rPr lang="en-US" dirty="0"/>
              <a:t> Notebook</a:t>
            </a:r>
          </a:p>
          <a:p>
            <a:pPr lvl="1"/>
            <a:endParaRPr lang="en-US" dirty="0"/>
          </a:p>
          <a:p>
            <a:r>
              <a:rPr lang="en-US" dirty="0"/>
              <a:t>Process</a:t>
            </a:r>
          </a:p>
          <a:p>
            <a:pPr lvl="1"/>
            <a:r>
              <a:rPr lang="en-US" dirty="0"/>
              <a:t>Tab separated txt files downloaded from MCD</a:t>
            </a:r>
          </a:p>
          <a:p>
            <a:pPr lvl="1"/>
            <a:r>
              <a:rPr lang="en-US" dirty="0"/>
              <a:t>Imported into pandas DataFrame</a:t>
            </a:r>
          </a:p>
          <a:p>
            <a:pPr lvl="1"/>
            <a:r>
              <a:rPr lang="en-US" dirty="0"/>
              <a:t>Summary statistics</a:t>
            </a:r>
          </a:p>
          <a:p>
            <a:pPr lvl="1"/>
            <a:r>
              <a:rPr lang="en-US" dirty="0"/>
              <a:t>Exploratory plots (density plots, boxplots)</a:t>
            </a:r>
          </a:p>
          <a:p>
            <a:r>
              <a:rPr lang="en-US" dirty="0"/>
              <a:t>	</a:t>
            </a:r>
          </a:p>
        </p:txBody>
      </p:sp>
      <p:pic>
        <p:nvPicPr>
          <p:cNvPr id="10" name="Content Placeholder 9" descr="Table&#10;&#10;Description automatically generated">
            <a:extLst>
              <a:ext uri="{FF2B5EF4-FFF2-40B4-BE49-F238E27FC236}">
                <a16:creationId xmlns:a16="http://schemas.microsoft.com/office/drawing/2014/main" id="{ABF58660-9B2E-734A-9456-FFF78DDE0733}"/>
              </a:ext>
            </a:extLst>
          </p:cNvPr>
          <p:cNvPicPr>
            <a:picLocks noGrp="1" noChangeAspect="1"/>
          </p:cNvPicPr>
          <p:nvPr>
            <p:ph sz="half" idx="14"/>
          </p:nvPr>
        </p:nvPicPr>
        <p:blipFill>
          <a:blip r:embed="rId4"/>
          <a:stretch>
            <a:fillRect/>
          </a:stretch>
        </p:blipFill>
        <p:spPr>
          <a:xfrm>
            <a:off x="604838" y="969218"/>
            <a:ext cx="4589462" cy="4906864"/>
          </a:xfrm>
        </p:spPr>
      </p:pic>
      <p:pic>
        <p:nvPicPr>
          <p:cNvPr id="11" name="Picture 10" descr="Chart, box and whisker chart&#10;&#10;Description automatically generated">
            <a:extLst>
              <a:ext uri="{FF2B5EF4-FFF2-40B4-BE49-F238E27FC236}">
                <a16:creationId xmlns:a16="http://schemas.microsoft.com/office/drawing/2014/main" id="{E5A95F71-0F00-DD4C-8A2C-1B538BA873A0}"/>
              </a:ext>
            </a:extLst>
          </p:cNvPr>
          <p:cNvPicPr>
            <a:picLocks noChangeAspect="1"/>
          </p:cNvPicPr>
          <p:nvPr/>
        </p:nvPicPr>
        <p:blipFill rotWithShape="1">
          <a:blip r:embed="rId5"/>
          <a:srcRect r="39023"/>
          <a:stretch/>
        </p:blipFill>
        <p:spPr>
          <a:xfrm>
            <a:off x="1036320" y="3166953"/>
            <a:ext cx="4114800" cy="2721829"/>
          </a:xfrm>
          <a:prstGeom prst="rect">
            <a:avLst/>
          </a:prstGeom>
        </p:spPr>
      </p:pic>
    </p:spTree>
    <p:extLst>
      <p:ext uri="{BB962C8B-B14F-4D97-AF65-F5344CB8AC3E}">
        <p14:creationId xmlns:p14="http://schemas.microsoft.com/office/powerpoint/2010/main" val="894438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3B343D2-506A-1B44-8223-F444512CCF3C}"/>
              </a:ext>
            </a:extLst>
          </p:cNvPr>
          <p:cNvPicPr>
            <a:picLocks noGrp="1"/>
          </p:cNvPicPr>
          <p:nvPr>
            <p:ph idx="1"/>
          </p:nvPr>
        </p:nvPicPr>
        <p:blipFill>
          <a:blip r:embed="rId3"/>
          <a:srcRect/>
          <a:stretch/>
        </p:blipFill>
        <p:spPr>
          <a:xfrm>
            <a:off x="1236663" y="2024252"/>
            <a:ext cx="6781800" cy="2961895"/>
          </a:xfrm>
          <a:prstGeom prst="rect">
            <a:avLst/>
          </a:prstGeom>
          <a:ln w="3175">
            <a:solidFill>
              <a:schemeClr val="tx1"/>
            </a:solidFill>
          </a:ln>
        </p:spPr>
      </p:pic>
      <p:sp>
        <p:nvSpPr>
          <p:cNvPr id="4" name="Slide Number Placeholder 3">
            <a:extLst>
              <a:ext uri="{FF2B5EF4-FFF2-40B4-BE49-F238E27FC236}">
                <a16:creationId xmlns:a16="http://schemas.microsoft.com/office/drawing/2014/main" id="{41C6CD48-3E59-7E49-B24A-504CC5E581FD}"/>
              </a:ext>
            </a:extLst>
          </p:cNvPr>
          <p:cNvSpPr>
            <a:spLocks noGrp="1"/>
          </p:cNvSpPr>
          <p:nvPr>
            <p:ph type="sldNum" sz="quarter" idx="12"/>
          </p:nvPr>
        </p:nvSpPr>
        <p:spPr/>
        <p:txBody>
          <a:bodyPr/>
          <a:lstStyle/>
          <a:p>
            <a:fld id="{324C5C11-8BF3-6F49-9848-6017B22DCA79}" type="slidenum">
              <a:rPr lang="en-US" smtClean="0">
                <a:solidFill>
                  <a:srgbClr val="7A8C8E"/>
                </a:solidFill>
              </a:rPr>
              <a:t>10</a:t>
            </a:fld>
            <a:endParaRPr lang="en-US">
              <a:solidFill>
                <a:srgbClr val="7A8C8E"/>
              </a:solidFill>
            </a:endParaRPr>
          </a:p>
        </p:txBody>
      </p:sp>
      <p:sp>
        <p:nvSpPr>
          <p:cNvPr id="2" name="Title 1">
            <a:extLst>
              <a:ext uri="{FF2B5EF4-FFF2-40B4-BE49-F238E27FC236}">
                <a16:creationId xmlns:a16="http://schemas.microsoft.com/office/drawing/2014/main" id="{9C124971-66A9-EF44-80F9-BF7C08DC1538}"/>
              </a:ext>
            </a:extLst>
          </p:cNvPr>
          <p:cNvSpPr>
            <a:spLocks noGrp="1"/>
          </p:cNvSpPr>
          <p:nvPr>
            <p:ph type="title"/>
          </p:nvPr>
        </p:nvSpPr>
        <p:spPr/>
        <p:txBody>
          <a:bodyPr>
            <a:normAutofit/>
          </a:bodyPr>
          <a:lstStyle/>
          <a:p>
            <a:r>
              <a:rPr lang="en-US" dirty="0"/>
              <a:t>3. One-way ANOVA Analysis </a:t>
            </a:r>
          </a:p>
        </p:txBody>
      </p:sp>
      <p:sp>
        <p:nvSpPr>
          <p:cNvPr id="12" name="Oval 11">
            <a:extLst>
              <a:ext uri="{FF2B5EF4-FFF2-40B4-BE49-F238E27FC236}">
                <a16:creationId xmlns:a16="http://schemas.microsoft.com/office/drawing/2014/main" id="{68E89B2F-900F-984A-8D92-F3C669FE8917}"/>
              </a:ext>
            </a:extLst>
          </p:cNvPr>
          <p:cNvSpPr/>
          <p:nvPr/>
        </p:nvSpPr>
        <p:spPr>
          <a:xfrm>
            <a:off x="5223407" y="3645746"/>
            <a:ext cx="1215493" cy="736600"/>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CE723A1-286B-984D-8085-944FE1F430BF}"/>
              </a:ext>
            </a:extLst>
          </p:cNvPr>
          <p:cNvSpPr txBox="1"/>
          <p:nvPr/>
        </p:nvSpPr>
        <p:spPr>
          <a:xfrm>
            <a:off x="8196580" y="3493345"/>
            <a:ext cx="2959100" cy="830997"/>
          </a:xfrm>
          <a:prstGeom prst="rect">
            <a:avLst/>
          </a:prstGeom>
          <a:noFill/>
        </p:spPr>
        <p:txBody>
          <a:bodyPr wrap="square" rtlCol="0">
            <a:spAutoFit/>
          </a:bodyPr>
          <a:lstStyle/>
          <a:p>
            <a:r>
              <a:rPr lang="en-US" sz="2400" b="1" i="1" dirty="0">
                <a:solidFill>
                  <a:srgbClr val="226B88"/>
                </a:solidFill>
              </a:rPr>
              <a:t>Null Hypothesis is Rejected!</a:t>
            </a:r>
          </a:p>
        </p:txBody>
      </p:sp>
    </p:spTree>
    <p:extLst>
      <p:ext uri="{BB962C8B-B14F-4D97-AF65-F5344CB8AC3E}">
        <p14:creationId xmlns:p14="http://schemas.microsoft.com/office/powerpoint/2010/main" val="198943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xt, table&#10;&#10;Description automatically generated">
            <a:extLst>
              <a:ext uri="{FF2B5EF4-FFF2-40B4-BE49-F238E27FC236}">
                <a16:creationId xmlns:a16="http://schemas.microsoft.com/office/drawing/2014/main" id="{073764BF-B8B0-7F45-840A-B08F50FCC0E0}"/>
              </a:ext>
            </a:extLst>
          </p:cNvPr>
          <p:cNvPicPr>
            <a:picLocks noGrp="1" noChangeAspect="1"/>
          </p:cNvPicPr>
          <p:nvPr>
            <p:ph idx="1"/>
          </p:nvPr>
        </p:nvPicPr>
        <p:blipFill>
          <a:blip r:embed="rId3"/>
          <a:stretch>
            <a:fillRect/>
          </a:stretch>
        </p:blipFill>
        <p:spPr>
          <a:xfrm>
            <a:off x="995752" y="1530456"/>
            <a:ext cx="4952927" cy="4384674"/>
          </a:xfrm>
        </p:spPr>
      </p:pic>
      <p:sp>
        <p:nvSpPr>
          <p:cNvPr id="4" name="Slide Number Placeholder 3">
            <a:extLst>
              <a:ext uri="{FF2B5EF4-FFF2-40B4-BE49-F238E27FC236}">
                <a16:creationId xmlns:a16="http://schemas.microsoft.com/office/drawing/2014/main" id="{41C6CD48-3E59-7E49-B24A-504CC5E581FD}"/>
              </a:ext>
            </a:extLst>
          </p:cNvPr>
          <p:cNvSpPr>
            <a:spLocks noGrp="1"/>
          </p:cNvSpPr>
          <p:nvPr>
            <p:ph type="sldNum" sz="quarter" idx="12"/>
          </p:nvPr>
        </p:nvSpPr>
        <p:spPr/>
        <p:txBody>
          <a:bodyPr/>
          <a:lstStyle/>
          <a:p>
            <a:fld id="{324C5C11-8BF3-6F49-9848-6017B22DCA79}" type="slidenum">
              <a:rPr lang="en-US" smtClean="0">
                <a:solidFill>
                  <a:srgbClr val="7A8C8E"/>
                </a:solidFill>
              </a:rPr>
              <a:t>11</a:t>
            </a:fld>
            <a:endParaRPr lang="en-US">
              <a:solidFill>
                <a:srgbClr val="7A8C8E"/>
              </a:solidFill>
            </a:endParaRPr>
          </a:p>
        </p:txBody>
      </p:sp>
      <p:sp>
        <p:nvSpPr>
          <p:cNvPr id="2" name="Title 1">
            <a:extLst>
              <a:ext uri="{FF2B5EF4-FFF2-40B4-BE49-F238E27FC236}">
                <a16:creationId xmlns:a16="http://schemas.microsoft.com/office/drawing/2014/main" id="{9C124971-66A9-EF44-80F9-BF7C08DC1538}"/>
              </a:ext>
            </a:extLst>
          </p:cNvPr>
          <p:cNvSpPr>
            <a:spLocks noGrp="1"/>
          </p:cNvSpPr>
          <p:nvPr>
            <p:ph type="title"/>
          </p:nvPr>
        </p:nvSpPr>
        <p:spPr/>
        <p:txBody>
          <a:bodyPr>
            <a:normAutofit/>
          </a:bodyPr>
          <a:lstStyle/>
          <a:p>
            <a:r>
              <a:rPr lang="en-US" dirty="0"/>
              <a:t>4. Tukey’s HSD Post-hoc Analysis</a:t>
            </a:r>
          </a:p>
        </p:txBody>
      </p:sp>
      <p:grpSp>
        <p:nvGrpSpPr>
          <p:cNvPr id="13" name="Group 12">
            <a:extLst>
              <a:ext uri="{FF2B5EF4-FFF2-40B4-BE49-F238E27FC236}">
                <a16:creationId xmlns:a16="http://schemas.microsoft.com/office/drawing/2014/main" id="{021B81B8-754E-6A48-B8C1-7DABCACC29AC}"/>
              </a:ext>
            </a:extLst>
          </p:cNvPr>
          <p:cNvGrpSpPr/>
          <p:nvPr/>
        </p:nvGrpSpPr>
        <p:grpSpPr>
          <a:xfrm>
            <a:off x="6433246" y="3925792"/>
            <a:ext cx="4390267" cy="1989337"/>
            <a:chOff x="5511799" y="2108201"/>
            <a:chExt cx="5871787" cy="2660650"/>
          </a:xfrm>
        </p:grpSpPr>
        <p:pic>
          <p:nvPicPr>
            <p:cNvPr id="14" name="Picture 13" descr="Map&#10;&#10;Description automatically generated">
              <a:extLst>
                <a:ext uri="{FF2B5EF4-FFF2-40B4-BE49-F238E27FC236}">
                  <a16:creationId xmlns:a16="http://schemas.microsoft.com/office/drawing/2014/main" id="{45A0F752-1F52-7A42-8814-C37A7EAF69FE}"/>
                </a:ext>
              </a:extLst>
            </p:cNvPr>
            <p:cNvPicPr>
              <a:picLocks noChangeAspect="1"/>
            </p:cNvPicPr>
            <p:nvPr/>
          </p:nvPicPr>
          <p:blipFill rotWithShape="1">
            <a:blip r:embed="rId4"/>
            <a:srcRect l="14529" t="30741" r="28229" b="23148"/>
            <a:stretch/>
          </p:blipFill>
          <p:spPr>
            <a:xfrm>
              <a:off x="5511799" y="2108201"/>
              <a:ext cx="5871787" cy="2660650"/>
            </a:xfrm>
            <a:prstGeom prst="rect">
              <a:avLst/>
            </a:prstGeom>
          </p:spPr>
        </p:pic>
        <p:sp>
          <p:nvSpPr>
            <p:cNvPr id="15" name="TextBox 14">
              <a:extLst>
                <a:ext uri="{FF2B5EF4-FFF2-40B4-BE49-F238E27FC236}">
                  <a16:creationId xmlns:a16="http://schemas.microsoft.com/office/drawing/2014/main" id="{67A04A2E-328B-124B-996B-2CCB9C0A9DE3}"/>
                </a:ext>
              </a:extLst>
            </p:cNvPr>
            <p:cNvSpPr txBox="1"/>
            <p:nvPr/>
          </p:nvSpPr>
          <p:spPr>
            <a:xfrm>
              <a:off x="5562598" y="4305300"/>
              <a:ext cx="1552028" cy="369332"/>
            </a:xfrm>
            <a:prstGeom prst="rect">
              <a:avLst/>
            </a:prstGeom>
            <a:noFill/>
          </p:spPr>
          <p:txBody>
            <a:bodyPr wrap="none" rtlCol="0">
              <a:spAutoFit/>
            </a:bodyPr>
            <a:lstStyle/>
            <a:p>
              <a:r>
                <a:rPr lang="en-US" dirty="0"/>
                <a:t>HHS Regions</a:t>
              </a:r>
            </a:p>
          </p:txBody>
        </p:sp>
      </p:grpSp>
      <p:sp>
        <p:nvSpPr>
          <p:cNvPr id="16" name="Oval 15">
            <a:extLst>
              <a:ext uri="{FF2B5EF4-FFF2-40B4-BE49-F238E27FC236}">
                <a16:creationId xmlns:a16="http://schemas.microsoft.com/office/drawing/2014/main" id="{015E8565-A243-C346-A849-D4A49917EE81}"/>
              </a:ext>
            </a:extLst>
          </p:cNvPr>
          <p:cNvSpPr/>
          <p:nvPr/>
        </p:nvSpPr>
        <p:spPr>
          <a:xfrm>
            <a:off x="10310023" y="3934135"/>
            <a:ext cx="855515" cy="698441"/>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227D8F7-167D-5647-A119-27F0E26477DE}"/>
              </a:ext>
            </a:extLst>
          </p:cNvPr>
          <p:cNvSpPr/>
          <p:nvPr/>
        </p:nvSpPr>
        <p:spPr>
          <a:xfrm>
            <a:off x="7168427" y="3630469"/>
            <a:ext cx="2267674" cy="2076140"/>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ext&#10;&#10;Description automatically generated">
            <a:extLst>
              <a:ext uri="{FF2B5EF4-FFF2-40B4-BE49-F238E27FC236}">
                <a16:creationId xmlns:a16="http://schemas.microsoft.com/office/drawing/2014/main" id="{C68F1A0B-6369-3E40-B091-6D200B00DC09}"/>
              </a:ext>
            </a:extLst>
          </p:cNvPr>
          <p:cNvPicPr>
            <a:picLocks noChangeAspect="1"/>
          </p:cNvPicPr>
          <p:nvPr/>
        </p:nvPicPr>
        <p:blipFill>
          <a:blip r:embed="rId5"/>
          <a:stretch>
            <a:fillRect/>
          </a:stretch>
        </p:blipFill>
        <p:spPr>
          <a:xfrm>
            <a:off x="6296585" y="1530455"/>
            <a:ext cx="4482897" cy="1878950"/>
          </a:xfrm>
          <a:prstGeom prst="rect">
            <a:avLst/>
          </a:prstGeom>
        </p:spPr>
      </p:pic>
    </p:spTree>
    <p:extLst>
      <p:ext uri="{BB962C8B-B14F-4D97-AF65-F5344CB8AC3E}">
        <p14:creationId xmlns:p14="http://schemas.microsoft.com/office/powerpoint/2010/main" val="2242658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apstoneTableauBarChart.mp4" descr="CapstoneTableauBarChart.mp4">
            <a:hlinkClick r:id="" action="ppaction://media"/>
            <a:extLst>
              <a:ext uri="{FF2B5EF4-FFF2-40B4-BE49-F238E27FC236}">
                <a16:creationId xmlns:a16="http://schemas.microsoft.com/office/drawing/2014/main" id="{2BE877FF-2686-0E43-9D6D-E185A6BFFA4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82888" y="2108200"/>
            <a:ext cx="6686550" cy="3760788"/>
          </a:xfrm>
        </p:spPr>
      </p:pic>
      <p:sp>
        <p:nvSpPr>
          <p:cNvPr id="2" name="Slide Number Placeholder 1">
            <a:extLst>
              <a:ext uri="{FF2B5EF4-FFF2-40B4-BE49-F238E27FC236}">
                <a16:creationId xmlns:a16="http://schemas.microsoft.com/office/drawing/2014/main" id="{B9ECCE1D-62A4-F04F-83E6-8255A7A5425B}"/>
              </a:ext>
            </a:extLst>
          </p:cNvPr>
          <p:cNvSpPr>
            <a:spLocks noGrp="1"/>
          </p:cNvSpPr>
          <p:nvPr>
            <p:ph type="sldNum" sz="quarter" idx="12"/>
          </p:nvPr>
        </p:nvSpPr>
        <p:spPr/>
        <p:txBody>
          <a:bodyPr/>
          <a:lstStyle/>
          <a:p>
            <a:fld id="{324C5C11-8BF3-6F49-9848-6017B22DCA79}" type="slidenum">
              <a:rPr lang="en-US" smtClean="0">
                <a:solidFill>
                  <a:srgbClr val="7A8C8E"/>
                </a:solidFill>
              </a:rPr>
              <a:t>12</a:t>
            </a:fld>
            <a:endParaRPr lang="en-US">
              <a:solidFill>
                <a:srgbClr val="7A8C8E"/>
              </a:solidFill>
            </a:endParaRPr>
          </a:p>
        </p:txBody>
      </p:sp>
      <p:sp>
        <p:nvSpPr>
          <p:cNvPr id="3" name="Title 2">
            <a:extLst>
              <a:ext uri="{FF2B5EF4-FFF2-40B4-BE49-F238E27FC236}">
                <a16:creationId xmlns:a16="http://schemas.microsoft.com/office/drawing/2014/main" id="{70E65AD8-6A77-CD46-8E0A-7D3403A5DD43}"/>
              </a:ext>
            </a:extLst>
          </p:cNvPr>
          <p:cNvSpPr>
            <a:spLocks noGrp="1"/>
          </p:cNvSpPr>
          <p:nvPr>
            <p:ph type="title"/>
          </p:nvPr>
        </p:nvSpPr>
        <p:spPr/>
        <p:txBody>
          <a:bodyPr/>
          <a:lstStyle/>
          <a:p>
            <a:r>
              <a:rPr lang="en-US" dirty="0"/>
              <a:t>5. Tableau Data Visualization 1</a:t>
            </a:r>
          </a:p>
        </p:txBody>
      </p:sp>
    </p:spTree>
    <p:extLst>
      <p:ext uri="{BB962C8B-B14F-4D97-AF65-F5344CB8AC3E}">
        <p14:creationId xmlns:p14="http://schemas.microsoft.com/office/powerpoint/2010/main" val="18343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ECCE1D-62A4-F04F-83E6-8255A7A5425B}"/>
              </a:ext>
            </a:extLst>
          </p:cNvPr>
          <p:cNvSpPr>
            <a:spLocks noGrp="1"/>
          </p:cNvSpPr>
          <p:nvPr>
            <p:ph type="sldNum" sz="quarter" idx="12"/>
          </p:nvPr>
        </p:nvSpPr>
        <p:spPr/>
        <p:txBody>
          <a:bodyPr/>
          <a:lstStyle/>
          <a:p>
            <a:fld id="{324C5C11-8BF3-6F49-9848-6017B22DCA79}" type="slidenum">
              <a:rPr lang="en-US" smtClean="0">
                <a:solidFill>
                  <a:srgbClr val="7A8C8E"/>
                </a:solidFill>
              </a:rPr>
              <a:t>13</a:t>
            </a:fld>
            <a:endParaRPr lang="en-US">
              <a:solidFill>
                <a:srgbClr val="7A8C8E"/>
              </a:solidFill>
            </a:endParaRPr>
          </a:p>
        </p:txBody>
      </p:sp>
      <p:sp>
        <p:nvSpPr>
          <p:cNvPr id="3" name="Title 2">
            <a:extLst>
              <a:ext uri="{FF2B5EF4-FFF2-40B4-BE49-F238E27FC236}">
                <a16:creationId xmlns:a16="http://schemas.microsoft.com/office/drawing/2014/main" id="{70E65AD8-6A77-CD46-8E0A-7D3403A5DD43}"/>
              </a:ext>
            </a:extLst>
          </p:cNvPr>
          <p:cNvSpPr>
            <a:spLocks noGrp="1"/>
          </p:cNvSpPr>
          <p:nvPr>
            <p:ph type="title"/>
          </p:nvPr>
        </p:nvSpPr>
        <p:spPr/>
        <p:txBody>
          <a:bodyPr/>
          <a:lstStyle/>
          <a:p>
            <a:r>
              <a:rPr lang="en-US" dirty="0"/>
              <a:t>5. Tableau Data Visualization 2</a:t>
            </a:r>
          </a:p>
        </p:txBody>
      </p:sp>
      <p:pic>
        <p:nvPicPr>
          <p:cNvPr id="11" name="CapstoneMap.mp4" descr="CapstoneMap.mp4">
            <a:hlinkClick r:id="" action="ppaction://media"/>
            <a:extLst>
              <a:ext uri="{FF2B5EF4-FFF2-40B4-BE49-F238E27FC236}">
                <a16:creationId xmlns:a16="http://schemas.microsoft.com/office/drawing/2014/main" id="{5B8CC0A7-8AAE-9B48-9753-FFD28C9A10F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82888" y="2108200"/>
            <a:ext cx="6686550" cy="3760788"/>
          </a:xfrm>
        </p:spPr>
      </p:pic>
    </p:spTree>
    <p:extLst>
      <p:ext uri="{BB962C8B-B14F-4D97-AF65-F5344CB8AC3E}">
        <p14:creationId xmlns:p14="http://schemas.microsoft.com/office/powerpoint/2010/main" val="3998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3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ADA018-7378-5F4E-AB2F-9D95CC80D741}"/>
              </a:ext>
            </a:extLst>
          </p:cNvPr>
          <p:cNvSpPr>
            <a:spLocks noGrp="1"/>
          </p:cNvSpPr>
          <p:nvPr>
            <p:ph idx="1"/>
          </p:nvPr>
        </p:nvSpPr>
        <p:spPr/>
        <p:txBody>
          <a:bodyPr/>
          <a:lstStyle/>
          <a:p>
            <a:r>
              <a:rPr lang="en-US" dirty="0"/>
              <a:t>Limitations</a:t>
            </a:r>
          </a:p>
          <a:p>
            <a:pPr lvl="1"/>
            <a:r>
              <a:rPr lang="en-US" dirty="0"/>
              <a:t>Currency of data</a:t>
            </a:r>
          </a:p>
          <a:p>
            <a:pPr lvl="1"/>
            <a:r>
              <a:rPr lang="en-US" dirty="0"/>
              <a:t>Questionable accuracy of death certificates</a:t>
            </a:r>
          </a:p>
          <a:p>
            <a:pPr lvl="1"/>
            <a:r>
              <a:rPr lang="en-US" dirty="0"/>
              <a:t>Compares very large regional areas – might miss local hot spots</a:t>
            </a:r>
          </a:p>
          <a:p>
            <a:r>
              <a:rPr lang="en-US" dirty="0"/>
              <a:t>Recommendations</a:t>
            </a:r>
          </a:p>
          <a:p>
            <a:pPr lvl="1"/>
            <a:r>
              <a:rPr lang="en-US" dirty="0"/>
              <a:t>Add non-fatal overdose data from hospital data</a:t>
            </a:r>
          </a:p>
          <a:p>
            <a:pPr lvl="1"/>
            <a:r>
              <a:rPr lang="en-US" dirty="0"/>
              <a:t>Look at correlations with drug seizure data (FOIA Request)</a:t>
            </a:r>
          </a:p>
          <a:p>
            <a:pPr lvl="1"/>
            <a:r>
              <a:rPr lang="en-US" dirty="0"/>
              <a:t>Drill down into smaller geographic areas – states, counties, urban hot spots </a:t>
            </a:r>
          </a:p>
        </p:txBody>
      </p:sp>
      <p:sp>
        <p:nvSpPr>
          <p:cNvPr id="2" name="Title 1">
            <a:extLst>
              <a:ext uri="{FF2B5EF4-FFF2-40B4-BE49-F238E27FC236}">
                <a16:creationId xmlns:a16="http://schemas.microsoft.com/office/drawing/2014/main" id="{E23D4F31-8140-A848-8B5F-A241B0176C4C}"/>
              </a:ext>
            </a:extLst>
          </p:cNvPr>
          <p:cNvSpPr>
            <a:spLocks noGrp="1"/>
          </p:cNvSpPr>
          <p:nvPr>
            <p:ph type="title"/>
          </p:nvPr>
        </p:nvSpPr>
        <p:spPr/>
        <p:txBody>
          <a:bodyPr/>
          <a:lstStyle/>
          <a:p>
            <a:r>
              <a:rPr lang="en-US" dirty="0"/>
              <a:t>Study Limitations &amp; Recommendations</a:t>
            </a:r>
          </a:p>
        </p:txBody>
      </p:sp>
      <p:sp>
        <p:nvSpPr>
          <p:cNvPr id="4" name="Slide Number Placeholder 3">
            <a:extLst>
              <a:ext uri="{FF2B5EF4-FFF2-40B4-BE49-F238E27FC236}">
                <a16:creationId xmlns:a16="http://schemas.microsoft.com/office/drawing/2014/main" id="{AFE08A3E-BD19-5A40-AE66-54233D19C7EA}"/>
              </a:ext>
            </a:extLst>
          </p:cNvPr>
          <p:cNvSpPr>
            <a:spLocks noGrp="1"/>
          </p:cNvSpPr>
          <p:nvPr>
            <p:ph type="sldNum" sz="quarter" idx="12"/>
          </p:nvPr>
        </p:nvSpPr>
        <p:spPr/>
        <p:txBody>
          <a:bodyPr/>
          <a:lstStyle/>
          <a:p>
            <a:fld id="{324C5C11-8BF3-6F49-9848-6017B22DCA79}" type="slidenum">
              <a:rPr lang="en-US" smtClean="0">
                <a:solidFill>
                  <a:srgbClr val="7A8C8E"/>
                </a:solidFill>
              </a:rPr>
              <a:t>14</a:t>
            </a:fld>
            <a:endParaRPr lang="en-US">
              <a:solidFill>
                <a:srgbClr val="7A8C8E"/>
              </a:solidFill>
            </a:endParaRPr>
          </a:p>
        </p:txBody>
      </p:sp>
    </p:spTree>
    <p:extLst>
      <p:ext uri="{BB962C8B-B14F-4D97-AF65-F5344CB8AC3E}">
        <p14:creationId xmlns:p14="http://schemas.microsoft.com/office/powerpoint/2010/main" val="682127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1F80EC-D5F9-FF43-A934-7E031DD7DF9C}"/>
              </a:ext>
            </a:extLst>
          </p:cNvPr>
          <p:cNvSpPr>
            <a:spLocks noGrp="1"/>
          </p:cNvSpPr>
          <p:nvPr>
            <p:ph idx="1"/>
          </p:nvPr>
        </p:nvSpPr>
        <p:spPr/>
        <p:txBody>
          <a:bodyPr>
            <a:normAutofit fontScale="70000" lnSpcReduction="20000"/>
          </a:bodyPr>
          <a:lstStyle/>
          <a:p>
            <a:pPr lvl="1"/>
            <a:r>
              <a:rPr lang="en-US" sz="2400" b="1" dirty="0"/>
              <a:t>ANOVA results allowed the rejection of the Null hypothesis</a:t>
            </a:r>
            <a:r>
              <a:rPr lang="en-US" sz="2400" dirty="0"/>
              <a:t>, supporting my hypothesis that there are statistically significant differences in death rates between HHS Regions.</a:t>
            </a:r>
          </a:p>
          <a:p>
            <a:pPr lvl="1"/>
            <a:r>
              <a:rPr lang="en-US" sz="2400" dirty="0"/>
              <a:t>Post-hoc analysis revealed that </a:t>
            </a:r>
            <a:r>
              <a:rPr lang="en-US" sz="2400" b="1" dirty="0"/>
              <a:t>Region 1 in the Northeast </a:t>
            </a:r>
            <a:r>
              <a:rPr lang="en-US" sz="2400" dirty="0"/>
              <a:t>showed statistically significant differences in fentanyl related overdose death rates (higher) compared to the </a:t>
            </a:r>
            <a:r>
              <a:rPr lang="en-US" sz="2400" b="1" dirty="0"/>
              <a:t>western Regions 6, 7, 8, 9, and 10</a:t>
            </a:r>
            <a:r>
              <a:rPr lang="en-US" sz="2400" dirty="0"/>
              <a:t>.</a:t>
            </a:r>
          </a:p>
          <a:p>
            <a:pPr lvl="1"/>
            <a:r>
              <a:rPr lang="en-US" sz="2400" dirty="0"/>
              <a:t>These results indicate the importance of understanding regional trends in fentanyl overdose data for NIDA, in order to:</a:t>
            </a:r>
          </a:p>
          <a:p>
            <a:pPr lvl="2"/>
            <a:r>
              <a:rPr lang="en-US" sz="2400" dirty="0"/>
              <a:t>make informed, data-driven decisions on funding future research and prevention efforts</a:t>
            </a:r>
          </a:p>
          <a:p>
            <a:pPr lvl="2"/>
            <a:r>
              <a:rPr lang="en-US" sz="2400" dirty="0"/>
              <a:t>to equitably place resources where they are needed most</a:t>
            </a:r>
          </a:p>
          <a:p>
            <a:pPr lvl="2"/>
            <a:r>
              <a:rPr lang="en-US" sz="2400" dirty="0"/>
              <a:t>to get ahead of the ever-changing opioid crisis and make a difference in our communities</a:t>
            </a:r>
          </a:p>
          <a:p>
            <a:r>
              <a:rPr lang="en-US" sz="2400" dirty="0"/>
              <a:t> </a:t>
            </a:r>
          </a:p>
        </p:txBody>
      </p:sp>
      <p:sp>
        <p:nvSpPr>
          <p:cNvPr id="3" name="Slide Number Placeholder 2">
            <a:extLst>
              <a:ext uri="{FF2B5EF4-FFF2-40B4-BE49-F238E27FC236}">
                <a16:creationId xmlns:a16="http://schemas.microsoft.com/office/drawing/2014/main" id="{524E9F04-ADC8-2044-96BB-5A4CA1EF0615}"/>
              </a:ext>
            </a:extLst>
          </p:cNvPr>
          <p:cNvSpPr>
            <a:spLocks noGrp="1"/>
          </p:cNvSpPr>
          <p:nvPr>
            <p:ph type="sldNum" sz="quarter" idx="12"/>
          </p:nvPr>
        </p:nvSpPr>
        <p:spPr/>
        <p:txBody>
          <a:bodyPr/>
          <a:lstStyle/>
          <a:p>
            <a:fld id="{324C5C11-8BF3-6F49-9848-6017B22DCA79}" type="slidenum">
              <a:rPr lang="en-US" smtClean="0"/>
              <a:t>15</a:t>
            </a:fld>
            <a:endParaRPr lang="en-US"/>
          </a:p>
        </p:txBody>
      </p:sp>
      <p:sp>
        <p:nvSpPr>
          <p:cNvPr id="4" name="Title 3">
            <a:extLst>
              <a:ext uri="{FF2B5EF4-FFF2-40B4-BE49-F238E27FC236}">
                <a16:creationId xmlns:a16="http://schemas.microsoft.com/office/drawing/2014/main" id="{1BCF1622-DFEA-5B40-8DC9-BB0DB5A6E800}"/>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98511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F4109F-DF6B-2742-B856-71C2934975D0}"/>
              </a:ext>
            </a:extLst>
          </p:cNvPr>
          <p:cNvSpPr>
            <a:spLocks noGrp="1"/>
          </p:cNvSpPr>
          <p:nvPr>
            <p:ph idx="1"/>
          </p:nvPr>
        </p:nvSpPr>
        <p:spPr/>
        <p:txBody>
          <a:bodyPr>
            <a:normAutofit fontScale="70000" lnSpcReduction="20000"/>
          </a:bodyPr>
          <a:lstStyle/>
          <a:p>
            <a:pPr marL="0" indent="0">
              <a:buNone/>
            </a:pPr>
            <a:r>
              <a:rPr lang="en-US" dirty="0"/>
              <a:t>BAART Programs. (2019, March 21). </a:t>
            </a:r>
            <a:r>
              <a:rPr lang="en-US" i="1" dirty="0"/>
              <a:t>Why Is Fentanyl So Dangerous?</a:t>
            </a:r>
            <a:r>
              <a:rPr lang="en-US" b="1" dirty="0"/>
              <a:t> </a:t>
            </a:r>
            <a:r>
              <a:rPr lang="en-US" dirty="0">
                <a:hlinkClick r:id="rId3"/>
              </a:rPr>
              <a:t>https://baartprograms.com/why-is-fentanyl-so-dangerous/</a:t>
            </a:r>
            <a:r>
              <a:rPr lang="en-US" dirty="0"/>
              <a:t> </a:t>
            </a:r>
          </a:p>
          <a:p>
            <a:pPr marL="0" indent="0">
              <a:buNone/>
            </a:pPr>
            <a:r>
              <a:rPr lang="en-US" dirty="0"/>
              <a:t>CDC. (2020, March 19). </a:t>
            </a:r>
            <a:r>
              <a:rPr lang="en-US" i="1" dirty="0"/>
              <a:t>Opioid Overdose: Understanding the Epidemic.</a:t>
            </a:r>
            <a:r>
              <a:rPr lang="en-US" dirty="0"/>
              <a:t> </a:t>
            </a:r>
            <a:r>
              <a:rPr lang="en-US" dirty="0">
                <a:hlinkClick r:id="rId4"/>
              </a:rPr>
              <a:t>https://www.cdc.gov/drugoverdose/epidemic/index.html</a:t>
            </a:r>
            <a:r>
              <a:rPr lang="en-US" dirty="0"/>
              <a:t> </a:t>
            </a:r>
          </a:p>
          <a:p>
            <a:pPr marL="0" indent="0">
              <a:buNone/>
            </a:pPr>
            <a:r>
              <a:rPr lang="en-US" dirty="0"/>
              <a:t>DEA. (2020). Fentanyl Flow to the United States. DEA Intelligence Report, DEA-DCT-DIR-008-20, </a:t>
            </a:r>
            <a:r>
              <a:rPr lang="en-US" dirty="0">
                <a:hlinkClick r:id="rId5"/>
              </a:rPr>
              <a:t>https://www.dea.gov/sites/default/files/2020-03/DEA_GOV_DIR-008-20%20Fentanyl%20Flow%20in%20the%20United%20States_0.pdf</a:t>
            </a:r>
            <a:r>
              <a:rPr lang="en-US" dirty="0"/>
              <a:t> </a:t>
            </a:r>
          </a:p>
          <a:p>
            <a:pPr marL="0" indent="0">
              <a:buNone/>
            </a:pPr>
            <a:r>
              <a:rPr lang="en-US" dirty="0"/>
              <a:t>DEA. (2016). </a:t>
            </a:r>
            <a:r>
              <a:rPr lang="en-US" i="1" dirty="0"/>
              <a:t>Public Safety Alert From Drug Enforcement Administration Counterfeit Hydrocodone Tablets Containing Fentanyl.</a:t>
            </a:r>
            <a:r>
              <a:rPr lang="en-US" b="1" dirty="0"/>
              <a:t> </a:t>
            </a:r>
            <a:r>
              <a:rPr lang="en-US" dirty="0">
                <a:hlinkClick r:id="rId6"/>
              </a:rPr>
              <a:t>https://www.dea.gov/press-releases/2016/04/01/public-safety-alert-drug-enforcement-administration-counterfeit</a:t>
            </a:r>
            <a:r>
              <a:rPr lang="en-US" dirty="0"/>
              <a:t> </a:t>
            </a:r>
          </a:p>
          <a:p>
            <a:pPr marL="0" indent="0">
              <a:buNone/>
            </a:pPr>
            <a:r>
              <a:rPr lang="en-US" dirty="0"/>
              <a:t>Hawryluk, M. (2020, June 28). </a:t>
            </a:r>
            <a:r>
              <a:rPr lang="en-US" i="1" dirty="0"/>
              <a:t>Broomfield woman’s suspected overdose spotlights hidden deaths of the COVID-19 pandemic. </a:t>
            </a:r>
            <a:r>
              <a:rPr lang="en-US" dirty="0"/>
              <a:t>https://</a:t>
            </a:r>
            <a:r>
              <a:rPr lang="en-US" dirty="0" err="1"/>
              <a:t>www.denverpost.com</a:t>
            </a:r>
            <a:r>
              <a:rPr lang="en-US" dirty="0"/>
              <a:t>/2020/06/28/</a:t>
            </a:r>
            <a:r>
              <a:rPr lang="en-US" dirty="0" err="1"/>
              <a:t>covid</a:t>
            </a:r>
            <a:r>
              <a:rPr lang="en-US" dirty="0"/>
              <a:t>-deaths-mental-health-suicide-addiction/</a:t>
            </a:r>
          </a:p>
          <a:p>
            <a:pPr marL="0" indent="0">
              <a:buNone/>
            </a:pPr>
            <a:r>
              <a:rPr lang="en-US" dirty="0"/>
              <a:t>Mars, S. G., Rosenblum, D., &amp; Ciccarone, D. (2019). Illicit fentanyl in the opioid street market. desired or imposed? Addiction, 114(5), 774–780.</a:t>
            </a:r>
          </a:p>
        </p:txBody>
      </p:sp>
      <p:sp>
        <p:nvSpPr>
          <p:cNvPr id="2" name="Title 1">
            <a:extLst>
              <a:ext uri="{FF2B5EF4-FFF2-40B4-BE49-F238E27FC236}">
                <a16:creationId xmlns:a16="http://schemas.microsoft.com/office/drawing/2014/main" id="{47CA981A-3C14-4E43-B990-FD6A98B4C827}"/>
              </a:ext>
            </a:extLst>
          </p:cNvPr>
          <p:cNvSpPr>
            <a:spLocks noGrp="1"/>
          </p:cNvSpPr>
          <p:nvPr>
            <p:ph type="title"/>
          </p:nvPr>
        </p:nvSpPr>
        <p:spPr/>
        <p:txBody>
          <a:bodyPr/>
          <a:lstStyle/>
          <a:p>
            <a:r>
              <a:rPr lang="en-US" dirty="0"/>
              <a:t>References</a:t>
            </a:r>
          </a:p>
        </p:txBody>
      </p:sp>
      <p:sp>
        <p:nvSpPr>
          <p:cNvPr id="4" name="Slide Number Placeholder 3">
            <a:extLst>
              <a:ext uri="{FF2B5EF4-FFF2-40B4-BE49-F238E27FC236}">
                <a16:creationId xmlns:a16="http://schemas.microsoft.com/office/drawing/2014/main" id="{87ADFC5F-5CBF-B14A-B61D-B2B22A39C0B7}"/>
              </a:ext>
            </a:extLst>
          </p:cNvPr>
          <p:cNvSpPr>
            <a:spLocks noGrp="1"/>
          </p:cNvSpPr>
          <p:nvPr>
            <p:ph type="sldNum" sz="quarter" idx="12"/>
          </p:nvPr>
        </p:nvSpPr>
        <p:spPr/>
        <p:txBody>
          <a:bodyPr/>
          <a:lstStyle/>
          <a:p>
            <a:fld id="{324C5C11-8BF3-6F49-9848-6017B22DCA79}" type="slidenum">
              <a:rPr lang="en-US" smtClean="0">
                <a:solidFill>
                  <a:srgbClr val="7A8C8E"/>
                </a:solidFill>
              </a:rPr>
              <a:t>16</a:t>
            </a:fld>
            <a:endParaRPr lang="en-US">
              <a:solidFill>
                <a:srgbClr val="7A8C8E"/>
              </a:solidFill>
            </a:endParaRPr>
          </a:p>
        </p:txBody>
      </p:sp>
    </p:spTree>
    <p:extLst>
      <p:ext uri="{BB962C8B-B14F-4D97-AF65-F5344CB8AC3E}">
        <p14:creationId xmlns:p14="http://schemas.microsoft.com/office/powerpoint/2010/main" val="887059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A6AD2-2E72-F742-BA34-2FD519198D87}"/>
              </a:ext>
            </a:extLst>
          </p:cNvPr>
          <p:cNvSpPr>
            <a:spLocks noGrp="1"/>
          </p:cNvSpPr>
          <p:nvPr>
            <p:ph idx="1"/>
          </p:nvPr>
        </p:nvSpPr>
        <p:spPr/>
        <p:txBody>
          <a:bodyPr>
            <a:normAutofit fontScale="85000" lnSpcReduction="10000"/>
          </a:bodyPr>
          <a:lstStyle/>
          <a:p>
            <a:r>
              <a:rPr lang="en-US" dirty="0"/>
              <a:t>NCHS. (2020, May 19). </a:t>
            </a:r>
            <a:r>
              <a:rPr lang="en-US" i="1" dirty="0"/>
              <a:t>Multiple Cause of Death 1999-2018: Help</a:t>
            </a:r>
            <a:r>
              <a:rPr lang="en-US" dirty="0"/>
              <a:t>. </a:t>
            </a:r>
            <a:r>
              <a:rPr lang="en-US" dirty="0">
                <a:hlinkClick r:id="rId2"/>
              </a:rPr>
              <a:t>https://wonder.cdc.gov/wonder/help/mcd.html</a:t>
            </a:r>
            <a:endParaRPr lang="en-US" dirty="0"/>
          </a:p>
          <a:p>
            <a:r>
              <a:rPr lang="en-US" dirty="0"/>
              <a:t>NIDA. (n.d.). Drug Topics. </a:t>
            </a:r>
            <a:r>
              <a:rPr lang="en-US" dirty="0">
                <a:hlinkClick r:id="rId3"/>
              </a:rPr>
              <a:t>https://www.drugabuse.gov/drug-topics</a:t>
            </a:r>
            <a:r>
              <a:rPr lang="en-US" dirty="0"/>
              <a:t>   </a:t>
            </a:r>
          </a:p>
          <a:p>
            <a:r>
              <a:rPr lang="en-US" dirty="0"/>
              <a:t>NIDA. (2019, February).  Fentanyl Drug Facts. </a:t>
            </a:r>
            <a:r>
              <a:rPr lang="en-US" dirty="0">
                <a:hlinkClick r:id="rId4"/>
              </a:rPr>
              <a:t>https://www.drugabuse.gov/publications/drugfacts/fentanyl</a:t>
            </a:r>
            <a:r>
              <a:rPr lang="en-US" dirty="0"/>
              <a:t> </a:t>
            </a:r>
          </a:p>
          <a:p>
            <a:r>
              <a:rPr lang="en-US" dirty="0"/>
              <a:t>NIH. (2018, November 28). The NIH Almanac: National Institute on Drug Abuse (NIDA). </a:t>
            </a:r>
            <a:r>
              <a:rPr lang="en-US" dirty="0">
                <a:hlinkClick r:id="rId5"/>
              </a:rPr>
              <a:t>https://www.nih.gov/about-nih/what-we-do/nih-almanac/national-institute-drug-abuse-nida</a:t>
            </a:r>
            <a:r>
              <a:rPr lang="en-US" dirty="0"/>
              <a:t> </a:t>
            </a:r>
          </a:p>
          <a:p>
            <a:r>
              <a:rPr lang="en-US" dirty="0" err="1"/>
              <a:t>Prekupec</a:t>
            </a:r>
            <a:r>
              <a:rPr lang="en-US" dirty="0"/>
              <a:t>, M. P., </a:t>
            </a:r>
            <a:r>
              <a:rPr lang="en-US" dirty="0" err="1"/>
              <a:t>Mansky</a:t>
            </a:r>
            <a:r>
              <a:rPr lang="en-US" dirty="0"/>
              <a:t>, P. A., &amp; Baumann, M. H. (2017). Misuse of Novel Synthetic Opioids. Journal of Addiction Medicine, 11(4), 256–265. </a:t>
            </a:r>
            <a:r>
              <a:rPr lang="en-US" dirty="0">
                <a:hlinkClick r:id="rId6"/>
              </a:rPr>
              <a:t>https://doi.org/10.1097/adm.0000000000000324</a:t>
            </a:r>
            <a:endParaRPr lang="en-US" dirty="0"/>
          </a:p>
          <a:p>
            <a:r>
              <a:rPr lang="en-US" dirty="0" err="1"/>
              <a:t>Zoorob</a:t>
            </a:r>
            <a:r>
              <a:rPr lang="en-US" dirty="0"/>
              <a:t>, M. (2019). Fentanyl shock: The changing geography of overdose in the United States. International Journal of Drug Policy, 70, 40–46. </a:t>
            </a:r>
            <a:r>
              <a:rPr lang="en-US" dirty="0">
                <a:hlinkClick r:id="rId7"/>
              </a:rPr>
              <a:t>https://doi.org/10.1016/j.drugpo.2019.04.010</a:t>
            </a:r>
            <a:endParaRPr lang="en-US" dirty="0"/>
          </a:p>
          <a:p>
            <a:endParaRPr lang="en-US" dirty="0"/>
          </a:p>
          <a:p>
            <a:endParaRPr lang="en-US" dirty="0"/>
          </a:p>
          <a:p>
            <a:endParaRPr lang="en-US" dirty="0"/>
          </a:p>
        </p:txBody>
      </p:sp>
      <p:sp>
        <p:nvSpPr>
          <p:cNvPr id="4" name="Title 3">
            <a:extLst>
              <a:ext uri="{FF2B5EF4-FFF2-40B4-BE49-F238E27FC236}">
                <a16:creationId xmlns:a16="http://schemas.microsoft.com/office/drawing/2014/main" id="{15EA8257-724D-0443-9B4C-248B4BB58A39}"/>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19B9D447-94EA-134A-8249-7053D0A0CDF8}"/>
              </a:ext>
            </a:extLst>
          </p:cNvPr>
          <p:cNvSpPr>
            <a:spLocks noGrp="1"/>
          </p:cNvSpPr>
          <p:nvPr>
            <p:ph type="sldNum" sz="quarter" idx="12"/>
          </p:nvPr>
        </p:nvSpPr>
        <p:spPr/>
        <p:txBody>
          <a:bodyPr/>
          <a:lstStyle/>
          <a:p>
            <a:fld id="{324C5C11-8BF3-6F49-9848-6017B22DCA79}" type="slidenum">
              <a:rPr lang="en-US" smtClean="0"/>
              <a:t>17</a:t>
            </a:fld>
            <a:endParaRPr lang="en-US"/>
          </a:p>
        </p:txBody>
      </p:sp>
    </p:spTree>
    <p:extLst>
      <p:ext uri="{BB962C8B-B14F-4D97-AF65-F5344CB8AC3E}">
        <p14:creationId xmlns:p14="http://schemas.microsoft.com/office/powerpoint/2010/main" val="261141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computer&#10;&#10;Description automatically generated">
            <a:extLst>
              <a:ext uri="{FF2B5EF4-FFF2-40B4-BE49-F238E27FC236}">
                <a16:creationId xmlns:a16="http://schemas.microsoft.com/office/drawing/2014/main" id="{1CD8AF32-9C2C-FD4A-ABFF-594DE4ECA464}"/>
              </a:ext>
            </a:extLst>
          </p:cNvPr>
          <p:cNvPicPr>
            <a:picLocks noGrp="1" noChangeAspect="1"/>
          </p:cNvPicPr>
          <p:nvPr>
            <p:ph type="pic" idx="1"/>
          </p:nvPr>
        </p:nvPicPr>
        <p:blipFill>
          <a:blip r:embed="rId3"/>
          <a:srcRect t="13808" b="13808"/>
          <a:stretch>
            <a:fillRect/>
          </a:stretch>
        </p:blipFill>
        <p:spPr/>
      </p:pic>
      <p:sp>
        <p:nvSpPr>
          <p:cNvPr id="2" name="Slide Number Placeholder 1">
            <a:extLst>
              <a:ext uri="{FF2B5EF4-FFF2-40B4-BE49-F238E27FC236}">
                <a16:creationId xmlns:a16="http://schemas.microsoft.com/office/drawing/2014/main" id="{FE5B0A32-503C-244C-B143-6DDEAE99048E}"/>
              </a:ext>
            </a:extLst>
          </p:cNvPr>
          <p:cNvSpPr>
            <a:spLocks noGrp="1"/>
          </p:cNvSpPr>
          <p:nvPr>
            <p:ph type="sldNum" sz="quarter" idx="12"/>
          </p:nvPr>
        </p:nvSpPr>
        <p:spPr/>
        <p:txBody>
          <a:bodyPr/>
          <a:lstStyle/>
          <a:p>
            <a:fld id="{324C5C11-8BF3-6F49-9848-6017B22DCA79}" type="slidenum">
              <a:rPr lang="en-US" smtClean="0"/>
              <a:t>1</a:t>
            </a:fld>
            <a:endParaRPr lang="en-US"/>
          </a:p>
        </p:txBody>
      </p:sp>
      <p:sp>
        <p:nvSpPr>
          <p:cNvPr id="11" name="Content Placeholder 2">
            <a:extLst>
              <a:ext uri="{FF2B5EF4-FFF2-40B4-BE49-F238E27FC236}">
                <a16:creationId xmlns:a16="http://schemas.microsoft.com/office/drawing/2014/main" id="{3B5B20E4-3F68-F649-9328-9A5BCDE294FE}"/>
              </a:ext>
            </a:extLst>
          </p:cNvPr>
          <p:cNvSpPr>
            <a:spLocks noGrp="1"/>
          </p:cNvSpPr>
          <p:nvPr>
            <p:ph type="body" sz="half" idx="2"/>
          </p:nvPr>
        </p:nvSpPr>
        <p:spPr>
          <a:xfrm>
            <a:off x="726078" y="4445000"/>
            <a:ext cx="10703922" cy="1783316"/>
          </a:xfrm>
        </p:spPr>
        <p:txBody>
          <a:bodyPr>
            <a:noAutofit/>
          </a:bodyPr>
          <a:lstStyle/>
          <a:p>
            <a:r>
              <a:rPr lang="en-US" dirty="0"/>
              <a:t>NIDA has four primary goals:</a:t>
            </a:r>
          </a:p>
          <a:p>
            <a:pPr marL="749808" lvl="1" indent="-457200">
              <a:buFont typeface="+mj-lt"/>
              <a:buAutoNum type="arabicPeriod"/>
            </a:pPr>
            <a:r>
              <a:rPr lang="en-US" sz="1600" dirty="0"/>
              <a:t>Identifying the causes and consequences of long-term addiction and drug use;</a:t>
            </a:r>
          </a:p>
          <a:p>
            <a:pPr marL="749808" lvl="1" indent="-457200">
              <a:buFont typeface="+mj-lt"/>
              <a:buAutoNum type="arabicPeriod"/>
            </a:pPr>
            <a:r>
              <a:rPr lang="en-US" sz="1600" dirty="0"/>
              <a:t>Developing effective drug abuse prevention strategies;</a:t>
            </a:r>
          </a:p>
          <a:p>
            <a:pPr marL="749808" lvl="1" indent="-457200">
              <a:buFont typeface="+mj-lt"/>
              <a:buAutoNum type="arabicPeriod"/>
            </a:pPr>
            <a:r>
              <a:rPr lang="en-US" sz="1600" dirty="0"/>
              <a:t>Developing new treatments for Substance Use Disorder (SUD); and </a:t>
            </a:r>
          </a:p>
          <a:p>
            <a:pPr marL="749808" lvl="1" indent="-457200">
              <a:buFont typeface="+mj-lt"/>
              <a:buAutoNum type="arabicPeriod"/>
            </a:pPr>
            <a:r>
              <a:rPr lang="en-US" sz="1600" dirty="0"/>
              <a:t>Increasing the impact of its research programs to improve public health (NIDA, 2020).</a:t>
            </a:r>
          </a:p>
        </p:txBody>
      </p:sp>
      <p:pic>
        <p:nvPicPr>
          <p:cNvPr id="15" name="Picture 14">
            <a:extLst>
              <a:ext uri="{FF2B5EF4-FFF2-40B4-BE49-F238E27FC236}">
                <a16:creationId xmlns:a16="http://schemas.microsoft.com/office/drawing/2014/main" id="{7E68B948-0316-6641-9AE3-689759932CC8}"/>
              </a:ext>
            </a:extLst>
          </p:cNvPr>
          <p:cNvPicPr>
            <a:picLocks noChangeAspect="1"/>
          </p:cNvPicPr>
          <p:nvPr/>
        </p:nvPicPr>
        <p:blipFill>
          <a:blip r:embed="rId4"/>
          <a:stretch>
            <a:fillRect/>
          </a:stretch>
        </p:blipFill>
        <p:spPr>
          <a:xfrm>
            <a:off x="635001" y="3923143"/>
            <a:ext cx="7255552" cy="187321"/>
          </a:xfrm>
          <a:prstGeom prst="rect">
            <a:avLst/>
          </a:prstGeom>
        </p:spPr>
      </p:pic>
    </p:spTree>
    <p:extLst>
      <p:ext uri="{BB962C8B-B14F-4D97-AF65-F5344CB8AC3E}">
        <p14:creationId xmlns:p14="http://schemas.microsoft.com/office/powerpoint/2010/main" val="213555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1533AB-224C-3243-9371-7161EA755A1C}"/>
              </a:ext>
            </a:extLst>
          </p:cNvPr>
          <p:cNvSpPr>
            <a:spLocks noGrp="1"/>
          </p:cNvSpPr>
          <p:nvPr>
            <p:ph type="sldNum" sz="quarter" idx="12"/>
          </p:nvPr>
        </p:nvSpPr>
        <p:spPr/>
        <p:txBody>
          <a:bodyPr/>
          <a:lstStyle/>
          <a:p>
            <a:fld id="{324C5C11-8BF3-6F49-9848-6017B22DCA79}" type="slidenum">
              <a:rPr lang="en-US" smtClean="0"/>
              <a:t>2</a:t>
            </a:fld>
            <a:endParaRPr lang="en-US"/>
          </a:p>
        </p:txBody>
      </p:sp>
      <p:pic>
        <p:nvPicPr>
          <p:cNvPr id="21" name="Picture Placeholder 20" descr="A picture containing apple, sitting, ball, game&#10;&#10;Description automatically generated">
            <a:extLst>
              <a:ext uri="{FF2B5EF4-FFF2-40B4-BE49-F238E27FC236}">
                <a16:creationId xmlns:a16="http://schemas.microsoft.com/office/drawing/2014/main" id="{7A51FD34-BB66-9B4D-A5D4-C90CE0D61715}"/>
              </a:ext>
            </a:extLst>
          </p:cNvPr>
          <p:cNvPicPr>
            <a:picLocks noGrp="1" noChangeAspect="1"/>
          </p:cNvPicPr>
          <p:nvPr>
            <p:ph type="pic" sz="quarter" idx="13"/>
          </p:nvPr>
        </p:nvPicPr>
        <p:blipFill>
          <a:blip r:embed="rId3"/>
          <a:srcRect l="12500" r="12500"/>
          <a:stretch>
            <a:fillRect/>
          </a:stretch>
        </p:blipFill>
        <p:spPr/>
      </p:pic>
      <p:pic>
        <p:nvPicPr>
          <p:cNvPr id="23" name="Picture Placeholder 22">
            <a:extLst>
              <a:ext uri="{FF2B5EF4-FFF2-40B4-BE49-F238E27FC236}">
                <a16:creationId xmlns:a16="http://schemas.microsoft.com/office/drawing/2014/main" id="{0B51382C-CBE4-B148-9D9B-40195A2B0522}"/>
              </a:ext>
            </a:extLst>
          </p:cNvPr>
          <p:cNvPicPr>
            <a:picLocks noGrp="1" noChangeAspect="1"/>
          </p:cNvPicPr>
          <p:nvPr>
            <p:ph type="pic" sz="quarter" idx="14"/>
          </p:nvPr>
        </p:nvPicPr>
        <p:blipFill>
          <a:blip r:embed="rId4"/>
          <a:srcRect l="17420" r="17420"/>
          <a:stretch/>
        </p:blipFill>
        <p:spPr>
          <a:xfrm>
            <a:off x="4659186" y="1930861"/>
            <a:ext cx="2919413" cy="2919413"/>
          </a:xfrm>
        </p:spPr>
      </p:pic>
      <p:pic>
        <p:nvPicPr>
          <p:cNvPr id="25" name="Picture Placeholder 24" descr="A picture containing snow, table, sitting, rice&#10;&#10;Description automatically generated">
            <a:extLst>
              <a:ext uri="{FF2B5EF4-FFF2-40B4-BE49-F238E27FC236}">
                <a16:creationId xmlns:a16="http://schemas.microsoft.com/office/drawing/2014/main" id="{33B1A998-33C7-AD42-996F-1407FE975738}"/>
              </a:ext>
            </a:extLst>
          </p:cNvPr>
          <p:cNvPicPr>
            <a:picLocks noGrp="1" noChangeAspect="1"/>
          </p:cNvPicPr>
          <p:nvPr>
            <p:ph type="pic" sz="quarter" idx="15"/>
          </p:nvPr>
        </p:nvPicPr>
        <p:blipFill>
          <a:blip r:embed="rId5"/>
          <a:srcRect t="4590" b="4590"/>
          <a:stretch>
            <a:fillRect/>
          </a:stretch>
        </p:blipFill>
        <p:spPr/>
      </p:pic>
      <p:sp>
        <p:nvSpPr>
          <p:cNvPr id="7" name="Text Placeholder 6">
            <a:extLst>
              <a:ext uri="{FF2B5EF4-FFF2-40B4-BE49-F238E27FC236}">
                <a16:creationId xmlns:a16="http://schemas.microsoft.com/office/drawing/2014/main" id="{4CA4E5F1-84C1-F948-8CD7-592DCECEAED9}"/>
              </a:ext>
            </a:extLst>
          </p:cNvPr>
          <p:cNvSpPr>
            <a:spLocks noGrp="1"/>
          </p:cNvSpPr>
          <p:nvPr>
            <p:ph type="body" sz="half" idx="2"/>
          </p:nvPr>
        </p:nvSpPr>
        <p:spPr>
          <a:xfrm>
            <a:off x="957579" y="5625621"/>
            <a:ext cx="2919413" cy="583534"/>
          </a:xfrm>
        </p:spPr>
        <p:txBody>
          <a:bodyPr/>
          <a:lstStyle/>
          <a:p>
            <a:r>
              <a:rPr lang="en-US" dirty="0"/>
              <a:t>Prescription Opioids</a:t>
            </a:r>
          </a:p>
        </p:txBody>
      </p:sp>
      <p:sp>
        <p:nvSpPr>
          <p:cNvPr id="18" name="Text Placeholder 17">
            <a:extLst>
              <a:ext uri="{FF2B5EF4-FFF2-40B4-BE49-F238E27FC236}">
                <a16:creationId xmlns:a16="http://schemas.microsoft.com/office/drawing/2014/main" id="{774EA205-4950-6E45-99AC-0460645B8E3D}"/>
              </a:ext>
            </a:extLst>
          </p:cNvPr>
          <p:cNvSpPr>
            <a:spLocks noGrp="1"/>
          </p:cNvSpPr>
          <p:nvPr>
            <p:ph type="body" sz="half" idx="16"/>
          </p:nvPr>
        </p:nvSpPr>
        <p:spPr>
          <a:xfrm>
            <a:off x="4527073" y="5625621"/>
            <a:ext cx="2919413" cy="583534"/>
          </a:xfrm>
        </p:spPr>
        <p:txBody>
          <a:bodyPr/>
          <a:lstStyle/>
          <a:p>
            <a:r>
              <a:rPr lang="en-US" dirty="0"/>
              <a:t>Heroin</a:t>
            </a:r>
          </a:p>
        </p:txBody>
      </p:sp>
      <p:sp>
        <p:nvSpPr>
          <p:cNvPr id="19" name="Text Placeholder 18">
            <a:extLst>
              <a:ext uri="{FF2B5EF4-FFF2-40B4-BE49-F238E27FC236}">
                <a16:creationId xmlns:a16="http://schemas.microsoft.com/office/drawing/2014/main" id="{24DBE177-6124-654B-A41A-7B3DF9610018}"/>
              </a:ext>
            </a:extLst>
          </p:cNvPr>
          <p:cNvSpPr>
            <a:spLocks noGrp="1"/>
          </p:cNvSpPr>
          <p:nvPr>
            <p:ph type="body" sz="half" idx="17"/>
          </p:nvPr>
        </p:nvSpPr>
        <p:spPr>
          <a:xfrm>
            <a:off x="8096567" y="5625621"/>
            <a:ext cx="2919413" cy="583534"/>
          </a:xfrm>
        </p:spPr>
        <p:txBody>
          <a:bodyPr/>
          <a:lstStyle/>
          <a:p>
            <a:r>
              <a:rPr lang="en-US" dirty="0"/>
              <a:t>Synthetic Opioids</a:t>
            </a:r>
          </a:p>
        </p:txBody>
      </p:sp>
      <p:sp>
        <p:nvSpPr>
          <p:cNvPr id="2" name="Title 1">
            <a:extLst>
              <a:ext uri="{FF2B5EF4-FFF2-40B4-BE49-F238E27FC236}">
                <a16:creationId xmlns:a16="http://schemas.microsoft.com/office/drawing/2014/main" id="{7812E515-DA04-2541-B42F-FA4466357F48}"/>
              </a:ext>
            </a:extLst>
          </p:cNvPr>
          <p:cNvSpPr>
            <a:spLocks noGrp="1"/>
          </p:cNvSpPr>
          <p:nvPr>
            <p:ph type="title"/>
          </p:nvPr>
        </p:nvSpPr>
        <p:spPr/>
        <p:txBody>
          <a:bodyPr/>
          <a:lstStyle/>
          <a:p>
            <a:r>
              <a:rPr lang="en-US" dirty="0"/>
              <a:t>Opioid Crisis Background</a:t>
            </a:r>
          </a:p>
        </p:txBody>
      </p:sp>
      <p:grpSp>
        <p:nvGrpSpPr>
          <p:cNvPr id="30" name="Group 29">
            <a:extLst>
              <a:ext uri="{FF2B5EF4-FFF2-40B4-BE49-F238E27FC236}">
                <a16:creationId xmlns:a16="http://schemas.microsoft.com/office/drawing/2014/main" id="{5AB78DF4-E3AE-1343-A8CC-030D266BCF4D}"/>
              </a:ext>
            </a:extLst>
          </p:cNvPr>
          <p:cNvGrpSpPr/>
          <p:nvPr/>
        </p:nvGrpSpPr>
        <p:grpSpPr>
          <a:xfrm>
            <a:off x="866273" y="1623092"/>
            <a:ext cx="2647562" cy="631755"/>
            <a:chOff x="866273" y="1661192"/>
            <a:chExt cx="2647562" cy="631755"/>
          </a:xfrm>
        </p:grpSpPr>
        <p:sp>
          <p:nvSpPr>
            <p:cNvPr id="26" name="TextBox 25">
              <a:extLst>
                <a:ext uri="{FF2B5EF4-FFF2-40B4-BE49-F238E27FC236}">
                  <a16:creationId xmlns:a16="http://schemas.microsoft.com/office/drawing/2014/main" id="{82644864-BBE8-6B4E-8F7B-2E535508C8B5}"/>
                </a:ext>
              </a:extLst>
            </p:cNvPr>
            <p:cNvSpPr txBox="1"/>
            <p:nvPr/>
          </p:nvSpPr>
          <p:spPr>
            <a:xfrm>
              <a:off x="1307782" y="1746236"/>
              <a:ext cx="2206053" cy="461665"/>
            </a:xfrm>
            <a:prstGeom prst="rect">
              <a:avLst/>
            </a:prstGeom>
            <a:solidFill>
              <a:schemeClr val="bg1"/>
            </a:solidFill>
            <a:ln>
              <a:solidFill>
                <a:srgbClr val="3494BA"/>
              </a:solidFill>
            </a:ln>
          </p:spPr>
          <p:txBody>
            <a:bodyPr wrap="none" rtlCol="0">
              <a:spAutoFit/>
            </a:bodyPr>
            <a:lstStyle/>
            <a:p>
              <a:r>
                <a:rPr lang="en-US" sz="2400" b="1" dirty="0">
                  <a:solidFill>
                    <a:srgbClr val="3494BA"/>
                  </a:solidFill>
                  <a:latin typeface="+mj-lt"/>
                </a:rPr>
                <a:t>  </a:t>
              </a:r>
              <a:r>
                <a:rPr lang="en-US" sz="2400" dirty="0">
                  <a:solidFill>
                    <a:srgbClr val="3494BA"/>
                  </a:solidFill>
                  <a:latin typeface="+mj-lt"/>
                </a:rPr>
                <a:t>1990 to 2010</a:t>
              </a:r>
            </a:p>
          </p:txBody>
        </p:sp>
        <p:sp>
          <p:nvSpPr>
            <p:cNvPr id="29" name="Oval 28">
              <a:extLst>
                <a:ext uri="{FF2B5EF4-FFF2-40B4-BE49-F238E27FC236}">
                  <a16:creationId xmlns:a16="http://schemas.microsoft.com/office/drawing/2014/main" id="{6F861E0A-CFA5-4544-8C00-17BE62973114}"/>
                </a:ext>
              </a:extLst>
            </p:cNvPr>
            <p:cNvSpPr/>
            <p:nvPr/>
          </p:nvSpPr>
          <p:spPr>
            <a:xfrm>
              <a:off x="866273" y="1661192"/>
              <a:ext cx="631755" cy="6317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t>1</a:t>
              </a:r>
            </a:p>
          </p:txBody>
        </p:sp>
      </p:grpSp>
      <p:grpSp>
        <p:nvGrpSpPr>
          <p:cNvPr id="31" name="Group 30">
            <a:extLst>
              <a:ext uri="{FF2B5EF4-FFF2-40B4-BE49-F238E27FC236}">
                <a16:creationId xmlns:a16="http://schemas.microsoft.com/office/drawing/2014/main" id="{461A270E-A80B-8146-BA73-8C55882DEBCC}"/>
              </a:ext>
            </a:extLst>
          </p:cNvPr>
          <p:cNvGrpSpPr/>
          <p:nvPr/>
        </p:nvGrpSpPr>
        <p:grpSpPr>
          <a:xfrm>
            <a:off x="4312194" y="1621624"/>
            <a:ext cx="2647562" cy="631755"/>
            <a:chOff x="866273" y="1661192"/>
            <a:chExt cx="2647562" cy="631755"/>
          </a:xfrm>
        </p:grpSpPr>
        <p:sp>
          <p:nvSpPr>
            <p:cNvPr id="32" name="TextBox 31">
              <a:extLst>
                <a:ext uri="{FF2B5EF4-FFF2-40B4-BE49-F238E27FC236}">
                  <a16:creationId xmlns:a16="http://schemas.microsoft.com/office/drawing/2014/main" id="{D7581DB5-D3B8-7745-8A1C-9FED136F9FE9}"/>
                </a:ext>
              </a:extLst>
            </p:cNvPr>
            <p:cNvSpPr txBox="1"/>
            <p:nvPr/>
          </p:nvSpPr>
          <p:spPr>
            <a:xfrm>
              <a:off x="1307782" y="1746236"/>
              <a:ext cx="2206053" cy="461665"/>
            </a:xfrm>
            <a:prstGeom prst="rect">
              <a:avLst/>
            </a:prstGeom>
            <a:solidFill>
              <a:schemeClr val="bg1"/>
            </a:solidFill>
            <a:ln>
              <a:solidFill>
                <a:srgbClr val="3494BA"/>
              </a:solidFill>
            </a:ln>
          </p:spPr>
          <p:txBody>
            <a:bodyPr wrap="none" rtlCol="0">
              <a:spAutoFit/>
            </a:bodyPr>
            <a:lstStyle/>
            <a:p>
              <a:r>
                <a:rPr lang="en-US" sz="2400" b="1" dirty="0">
                  <a:solidFill>
                    <a:srgbClr val="3494BA"/>
                  </a:solidFill>
                  <a:latin typeface="+mj-lt"/>
                </a:rPr>
                <a:t>  </a:t>
              </a:r>
              <a:r>
                <a:rPr lang="en-US" sz="2400" dirty="0">
                  <a:solidFill>
                    <a:srgbClr val="3494BA"/>
                  </a:solidFill>
                  <a:latin typeface="+mj-lt"/>
                </a:rPr>
                <a:t>2010 to 2013</a:t>
              </a:r>
            </a:p>
          </p:txBody>
        </p:sp>
        <p:sp>
          <p:nvSpPr>
            <p:cNvPr id="33" name="Oval 32">
              <a:extLst>
                <a:ext uri="{FF2B5EF4-FFF2-40B4-BE49-F238E27FC236}">
                  <a16:creationId xmlns:a16="http://schemas.microsoft.com/office/drawing/2014/main" id="{53A2C413-7BD0-3841-92F3-FB4D3BF1D9DA}"/>
                </a:ext>
              </a:extLst>
            </p:cNvPr>
            <p:cNvSpPr/>
            <p:nvPr/>
          </p:nvSpPr>
          <p:spPr>
            <a:xfrm>
              <a:off x="866273" y="1661192"/>
              <a:ext cx="631755" cy="6317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t>2</a:t>
              </a:r>
            </a:p>
          </p:txBody>
        </p:sp>
      </p:grpSp>
      <p:grpSp>
        <p:nvGrpSpPr>
          <p:cNvPr id="34" name="Group 33">
            <a:extLst>
              <a:ext uri="{FF2B5EF4-FFF2-40B4-BE49-F238E27FC236}">
                <a16:creationId xmlns:a16="http://schemas.microsoft.com/office/drawing/2014/main" id="{3520105D-2491-774C-812E-C2ACF1DE95BF}"/>
              </a:ext>
            </a:extLst>
          </p:cNvPr>
          <p:cNvGrpSpPr/>
          <p:nvPr/>
        </p:nvGrpSpPr>
        <p:grpSpPr>
          <a:xfrm>
            <a:off x="7983746" y="1621622"/>
            <a:ext cx="3056327" cy="631755"/>
            <a:chOff x="866273" y="1661192"/>
            <a:chExt cx="3056327" cy="631755"/>
          </a:xfrm>
        </p:grpSpPr>
        <p:sp>
          <p:nvSpPr>
            <p:cNvPr id="35" name="TextBox 34">
              <a:extLst>
                <a:ext uri="{FF2B5EF4-FFF2-40B4-BE49-F238E27FC236}">
                  <a16:creationId xmlns:a16="http://schemas.microsoft.com/office/drawing/2014/main" id="{33549099-EE9F-824B-B933-8DD05DDC8056}"/>
                </a:ext>
              </a:extLst>
            </p:cNvPr>
            <p:cNvSpPr txBox="1"/>
            <p:nvPr/>
          </p:nvSpPr>
          <p:spPr>
            <a:xfrm>
              <a:off x="1307782" y="1746236"/>
              <a:ext cx="2614818" cy="461665"/>
            </a:xfrm>
            <a:prstGeom prst="rect">
              <a:avLst/>
            </a:prstGeom>
            <a:solidFill>
              <a:schemeClr val="bg1"/>
            </a:solidFill>
            <a:ln>
              <a:solidFill>
                <a:srgbClr val="3494BA"/>
              </a:solidFill>
            </a:ln>
          </p:spPr>
          <p:txBody>
            <a:bodyPr wrap="none" rtlCol="0">
              <a:spAutoFit/>
            </a:bodyPr>
            <a:lstStyle/>
            <a:p>
              <a:r>
                <a:rPr lang="en-US" sz="2400" b="1" dirty="0">
                  <a:solidFill>
                    <a:srgbClr val="3494BA"/>
                  </a:solidFill>
                  <a:latin typeface="+mj-lt"/>
                </a:rPr>
                <a:t>  </a:t>
              </a:r>
              <a:r>
                <a:rPr lang="en-US" sz="2400" dirty="0">
                  <a:solidFill>
                    <a:srgbClr val="3494BA"/>
                  </a:solidFill>
                  <a:latin typeface="+mj-lt"/>
                </a:rPr>
                <a:t>2013 to Present</a:t>
              </a:r>
            </a:p>
          </p:txBody>
        </p:sp>
        <p:sp>
          <p:nvSpPr>
            <p:cNvPr id="36" name="Oval 35">
              <a:extLst>
                <a:ext uri="{FF2B5EF4-FFF2-40B4-BE49-F238E27FC236}">
                  <a16:creationId xmlns:a16="http://schemas.microsoft.com/office/drawing/2014/main" id="{A3AB4678-92DE-E345-82FE-C2E6DFC0DFD7}"/>
                </a:ext>
              </a:extLst>
            </p:cNvPr>
            <p:cNvSpPr/>
            <p:nvPr/>
          </p:nvSpPr>
          <p:spPr>
            <a:xfrm>
              <a:off x="866273" y="1661192"/>
              <a:ext cx="631755" cy="6317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t>3</a:t>
              </a:r>
            </a:p>
          </p:txBody>
        </p:sp>
      </p:grpSp>
      <p:grpSp>
        <p:nvGrpSpPr>
          <p:cNvPr id="37" name="Group 36">
            <a:extLst>
              <a:ext uri="{FF2B5EF4-FFF2-40B4-BE49-F238E27FC236}">
                <a16:creationId xmlns:a16="http://schemas.microsoft.com/office/drawing/2014/main" id="{32FB5FAB-2256-064F-9A26-D040EDA1BAD9}"/>
              </a:ext>
            </a:extLst>
          </p:cNvPr>
          <p:cNvGrpSpPr/>
          <p:nvPr/>
        </p:nvGrpSpPr>
        <p:grpSpPr>
          <a:xfrm>
            <a:off x="4172494" y="5634229"/>
            <a:ext cx="453981" cy="566317"/>
            <a:chOff x="2815831" y="892087"/>
            <a:chExt cx="453981" cy="566317"/>
          </a:xfrm>
          <a:solidFill>
            <a:srgbClr val="3494BA"/>
          </a:solidFill>
        </p:grpSpPr>
        <p:sp>
          <p:nvSpPr>
            <p:cNvPr id="38" name="Right Arrow 37">
              <a:extLst>
                <a:ext uri="{FF2B5EF4-FFF2-40B4-BE49-F238E27FC236}">
                  <a16:creationId xmlns:a16="http://schemas.microsoft.com/office/drawing/2014/main" id="{B4007CF7-7BD8-2D4D-A8B5-390F11A1729B}"/>
                </a:ext>
              </a:extLst>
            </p:cNvPr>
            <p:cNvSpPr/>
            <p:nvPr/>
          </p:nvSpPr>
          <p:spPr>
            <a:xfrm>
              <a:off x="2815831" y="892087"/>
              <a:ext cx="453981" cy="566317"/>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9" name="Right Arrow 4">
              <a:extLst>
                <a:ext uri="{FF2B5EF4-FFF2-40B4-BE49-F238E27FC236}">
                  <a16:creationId xmlns:a16="http://schemas.microsoft.com/office/drawing/2014/main" id="{9FC8386F-0C07-484A-ACCE-1BB35B8D0661}"/>
                </a:ext>
              </a:extLst>
            </p:cNvPr>
            <p:cNvSpPr txBox="1"/>
            <p:nvPr/>
          </p:nvSpPr>
          <p:spPr>
            <a:xfrm>
              <a:off x="2815831" y="1005350"/>
              <a:ext cx="317787" cy="33979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rgbClr val="3494BA"/>
                </a:solidFill>
              </a:endParaRPr>
            </a:p>
          </p:txBody>
        </p:sp>
      </p:grpSp>
      <p:grpSp>
        <p:nvGrpSpPr>
          <p:cNvPr id="40" name="Group 39">
            <a:extLst>
              <a:ext uri="{FF2B5EF4-FFF2-40B4-BE49-F238E27FC236}">
                <a16:creationId xmlns:a16="http://schemas.microsoft.com/office/drawing/2014/main" id="{32028CE0-4577-7E4D-8546-2126D2AAD39B}"/>
              </a:ext>
            </a:extLst>
          </p:cNvPr>
          <p:cNvGrpSpPr/>
          <p:nvPr/>
        </p:nvGrpSpPr>
        <p:grpSpPr>
          <a:xfrm>
            <a:off x="7617055" y="5634229"/>
            <a:ext cx="453981" cy="566317"/>
            <a:chOff x="2815831" y="892087"/>
            <a:chExt cx="453981" cy="566317"/>
          </a:xfrm>
          <a:solidFill>
            <a:srgbClr val="3494BA"/>
          </a:solidFill>
        </p:grpSpPr>
        <p:sp>
          <p:nvSpPr>
            <p:cNvPr id="41" name="Right Arrow 40">
              <a:extLst>
                <a:ext uri="{FF2B5EF4-FFF2-40B4-BE49-F238E27FC236}">
                  <a16:creationId xmlns:a16="http://schemas.microsoft.com/office/drawing/2014/main" id="{3C4C092B-DC4A-F14B-86F7-E4418E91504C}"/>
                </a:ext>
              </a:extLst>
            </p:cNvPr>
            <p:cNvSpPr/>
            <p:nvPr/>
          </p:nvSpPr>
          <p:spPr>
            <a:xfrm>
              <a:off x="2815831" y="892087"/>
              <a:ext cx="453981" cy="566317"/>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2" name="Right Arrow 4">
              <a:extLst>
                <a:ext uri="{FF2B5EF4-FFF2-40B4-BE49-F238E27FC236}">
                  <a16:creationId xmlns:a16="http://schemas.microsoft.com/office/drawing/2014/main" id="{A8C7C284-6590-8045-9C7A-86F559101A47}"/>
                </a:ext>
              </a:extLst>
            </p:cNvPr>
            <p:cNvSpPr txBox="1"/>
            <p:nvPr/>
          </p:nvSpPr>
          <p:spPr>
            <a:xfrm>
              <a:off x="2815831" y="1005350"/>
              <a:ext cx="317787" cy="33979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p:txBody>
        </p:sp>
      </p:grpSp>
      <p:sp>
        <p:nvSpPr>
          <p:cNvPr id="43" name="TextBox 42">
            <a:extLst>
              <a:ext uri="{FF2B5EF4-FFF2-40B4-BE49-F238E27FC236}">
                <a16:creationId xmlns:a16="http://schemas.microsoft.com/office/drawing/2014/main" id="{E88286B5-E14B-924F-937D-A8B63F3209E6}"/>
              </a:ext>
            </a:extLst>
          </p:cNvPr>
          <p:cNvSpPr txBox="1"/>
          <p:nvPr/>
        </p:nvSpPr>
        <p:spPr>
          <a:xfrm>
            <a:off x="2011835" y="4534311"/>
            <a:ext cx="2326104" cy="307777"/>
          </a:xfrm>
          <a:prstGeom prst="rect">
            <a:avLst/>
          </a:prstGeom>
          <a:noFill/>
        </p:spPr>
        <p:txBody>
          <a:bodyPr wrap="square" rtlCol="0">
            <a:spAutoFit/>
          </a:bodyPr>
          <a:lstStyle/>
          <a:p>
            <a:pPr algn="ctr"/>
            <a:r>
              <a:rPr lang="en-US" sz="1400" b="1" dirty="0"/>
              <a:t>OxyContin 40mg</a:t>
            </a:r>
          </a:p>
        </p:txBody>
      </p:sp>
      <p:sp>
        <p:nvSpPr>
          <p:cNvPr id="44" name="TextBox 43">
            <a:extLst>
              <a:ext uri="{FF2B5EF4-FFF2-40B4-BE49-F238E27FC236}">
                <a16:creationId xmlns:a16="http://schemas.microsoft.com/office/drawing/2014/main" id="{46911ABF-D2D6-1644-93BB-90BF74D066DA}"/>
              </a:ext>
            </a:extLst>
          </p:cNvPr>
          <p:cNvSpPr txBox="1"/>
          <p:nvPr/>
        </p:nvSpPr>
        <p:spPr>
          <a:xfrm>
            <a:off x="5654214" y="4529779"/>
            <a:ext cx="2326105" cy="307777"/>
          </a:xfrm>
          <a:prstGeom prst="rect">
            <a:avLst/>
          </a:prstGeom>
          <a:noFill/>
        </p:spPr>
        <p:txBody>
          <a:bodyPr wrap="square" rtlCol="0">
            <a:spAutoFit/>
          </a:bodyPr>
          <a:lstStyle/>
          <a:p>
            <a:pPr algn="ctr"/>
            <a:r>
              <a:rPr lang="en-US" sz="1400" b="1" dirty="0"/>
              <a:t>Powder Heroin</a:t>
            </a:r>
          </a:p>
        </p:txBody>
      </p:sp>
      <p:sp>
        <p:nvSpPr>
          <p:cNvPr id="45" name="TextBox 44">
            <a:extLst>
              <a:ext uri="{FF2B5EF4-FFF2-40B4-BE49-F238E27FC236}">
                <a16:creationId xmlns:a16="http://schemas.microsoft.com/office/drawing/2014/main" id="{EE8A25BC-695F-1B45-A067-A82F9BDD6608}"/>
              </a:ext>
            </a:extLst>
          </p:cNvPr>
          <p:cNvSpPr txBox="1"/>
          <p:nvPr/>
        </p:nvSpPr>
        <p:spPr>
          <a:xfrm>
            <a:off x="9127152" y="4529779"/>
            <a:ext cx="2367599" cy="307777"/>
          </a:xfrm>
          <a:prstGeom prst="rect">
            <a:avLst/>
          </a:prstGeom>
          <a:noFill/>
        </p:spPr>
        <p:txBody>
          <a:bodyPr wrap="square" rtlCol="0">
            <a:spAutoFit/>
          </a:bodyPr>
          <a:lstStyle/>
          <a:p>
            <a:pPr algn="ctr"/>
            <a:r>
              <a:rPr lang="en-US" sz="1400" b="1" dirty="0"/>
              <a:t>Fentanyl Crystals</a:t>
            </a:r>
          </a:p>
        </p:txBody>
      </p:sp>
      <p:sp>
        <p:nvSpPr>
          <p:cNvPr id="46" name="TextBox 45">
            <a:extLst>
              <a:ext uri="{FF2B5EF4-FFF2-40B4-BE49-F238E27FC236}">
                <a16:creationId xmlns:a16="http://schemas.microsoft.com/office/drawing/2014/main" id="{42D641F0-2051-5846-8431-CE4712612550}"/>
              </a:ext>
            </a:extLst>
          </p:cNvPr>
          <p:cNvSpPr txBox="1"/>
          <p:nvPr/>
        </p:nvSpPr>
        <p:spPr>
          <a:xfrm>
            <a:off x="10548707" y="5971133"/>
            <a:ext cx="1130438" cy="276999"/>
          </a:xfrm>
          <a:prstGeom prst="rect">
            <a:avLst/>
          </a:prstGeom>
          <a:noFill/>
        </p:spPr>
        <p:txBody>
          <a:bodyPr wrap="none" rtlCol="0">
            <a:spAutoFit/>
          </a:bodyPr>
          <a:lstStyle/>
          <a:p>
            <a:r>
              <a:rPr lang="en-US" sz="1200" dirty="0"/>
              <a:t>(CDC, 2020) </a:t>
            </a:r>
          </a:p>
        </p:txBody>
      </p:sp>
      <p:pic>
        <p:nvPicPr>
          <p:cNvPr id="51" name="Picture 50">
            <a:extLst>
              <a:ext uri="{FF2B5EF4-FFF2-40B4-BE49-F238E27FC236}">
                <a16:creationId xmlns:a16="http://schemas.microsoft.com/office/drawing/2014/main" id="{1D0369D7-64AC-0546-ADB5-4AB2DF6935E6}"/>
              </a:ext>
            </a:extLst>
          </p:cNvPr>
          <p:cNvPicPr>
            <a:picLocks noChangeAspect="1"/>
          </p:cNvPicPr>
          <p:nvPr/>
        </p:nvPicPr>
        <p:blipFill>
          <a:blip r:embed="rId6"/>
          <a:stretch>
            <a:fillRect/>
          </a:stretch>
        </p:blipFill>
        <p:spPr>
          <a:xfrm>
            <a:off x="1076731" y="4870538"/>
            <a:ext cx="10375549" cy="569312"/>
          </a:xfrm>
          <a:prstGeom prst="rect">
            <a:avLst/>
          </a:prstGeom>
        </p:spPr>
      </p:pic>
    </p:spTree>
    <p:extLst>
      <p:ext uri="{BB962C8B-B14F-4D97-AF65-F5344CB8AC3E}">
        <p14:creationId xmlns:p14="http://schemas.microsoft.com/office/powerpoint/2010/main" val="3598299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C18477-BB29-2841-8272-4275B178BF83}"/>
              </a:ext>
            </a:extLst>
          </p:cNvPr>
          <p:cNvSpPr>
            <a:spLocks noGrp="1"/>
          </p:cNvSpPr>
          <p:nvPr>
            <p:ph type="sldNum" sz="quarter" idx="12"/>
          </p:nvPr>
        </p:nvSpPr>
        <p:spPr/>
        <p:txBody>
          <a:bodyPr/>
          <a:lstStyle/>
          <a:p>
            <a:fld id="{324C5C11-8BF3-6F49-9848-6017B22DCA79}" type="slidenum">
              <a:rPr lang="en-US" smtClean="0">
                <a:solidFill>
                  <a:srgbClr val="7A8C8E"/>
                </a:solidFill>
              </a:rPr>
              <a:t>3</a:t>
            </a:fld>
            <a:endParaRPr lang="en-US">
              <a:solidFill>
                <a:srgbClr val="7A8C8E"/>
              </a:solidFill>
            </a:endParaRPr>
          </a:p>
        </p:txBody>
      </p:sp>
      <p:pic>
        <p:nvPicPr>
          <p:cNvPr id="13" name="Picture Placeholder 12">
            <a:extLst>
              <a:ext uri="{FF2B5EF4-FFF2-40B4-BE49-F238E27FC236}">
                <a16:creationId xmlns:a16="http://schemas.microsoft.com/office/drawing/2014/main" id="{93CB0647-8C7D-AD45-BC47-B9A6DDBECD20}"/>
              </a:ext>
            </a:extLst>
          </p:cNvPr>
          <p:cNvPicPr>
            <a:picLocks noGrp="1" noChangeAspect="1"/>
          </p:cNvPicPr>
          <p:nvPr>
            <p:ph type="pic" sz="quarter" idx="13"/>
          </p:nvPr>
        </p:nvPicPr>
        <p:blipFill>
          <a:blip r:embed="rId3"/>
          <a:srcRect l="12223" r="12223"/>
          <a:stretch/>
        </p:blipFill>
        <p:spPr>
          <a:xfrm>
            <a:off x="5924550" y="633875"/>
            <a:ext cx="5632450" cy="5591175"/>
          </a:xfrm>
        </p:spPr>
      </p:pic>
      <p:sp>
        <p:nvSpPr>
          <p:cNvPr id="2" name="Title 1">
            <a:extLst>
              <a:ext uri="{FF2B5EF4-FFF2-40B4-BE49-F238E27FC236}">
                <a16:creationId xmlns:a16="http://schemas.microsoft.com/office/drawing/2014/main" id="{4612AE76-3B5F-FA42-820A-1B6CCDAE6EBA}"/>
              </a:ext>
            </a:extLst>
          </p:cNvPr>
          <p:cNvSpPr>
            <a:spLocks noGrp="1"/>
          </p:cNvSpPr>
          <p:nvPr>
            <p:ph type="title"/>
          </p:nvPr>
        </p:nvSpPr>
        <p:spPr/>
        <p:txBody>
          <a:bodyPr/>
          <a:lstStyle/>
          <a:p>
            <a:r>
              <a:rPr lang="en-US" dirty="0"/>
              <a:t>What are Synthetic Opioids?</a:t>
            </a:r>
          </a:p>
        </p:txBody>
      </p:sp>
      <p:sp>
        <p:nvSpPr>
          <p:cNvPr id="15" name="Content Placeholder 14">
            <a:extLst>
              <a:ext uri="{FF2B5EF4-FFF2-40B4-BE49-F238E27FC236}">
                <a16:creationId xmlns:a16="http://schemas.microsoft.com/office/drawing/2014/main" id="{350C9C60-49BB-D943-8D42-1F45154EAB3B}"/>
              </a:ext>
            </a:extLst>
          </p:cNvPr>
          <p:cNvSpPr>
            <a:spLocks noGrp="1"/>
          </p:cNvSpPr>
          <p:nvPr>
            <p:ph sz="half" idx="2"/>
          </p:nvPr>
        </p:nvSpPr>
        <p:spPr/>
        <p:txBody>
          <a:bodyPr>
            <a:norm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Synthetic Opioids</a:t>
            </a:r>
            <a:r>
              <a:rPr lang="en-US" dirty="0"/>
              <a:t> – manufactured in labs and are much more potent than natural opioids (heroin, morphine) (NIDA, 2019)</a:t>
            </a:r>
          </a:p>
          <a:p>
            <a:pPr marL="285750" indent="-285750">
              <a:buFont typeface="Arial" panose="020B0604020202020204" pitchFamily="34" charset="0"/>
              <a:buChar char="•"/>
            </a:pPr>
            <a:r>
              <a:rPr lang="en-US" dirty="0"/>
              <a:t>Fentanyl and fentanyl derivatives produced in the illicit drug market are called </a:t>
            </a:r>
            <a:r>
              <a:rPr lang="en-US" b="1" dirty="0"/>
              <a:t>Illicitly Manufactured Fentanyl (IMF)</a:t>
            </a:r>
            <a:r>
              <a:rPr lang="en-US" dirty="0"/>
              <a:t> and serve no medical purpose (NIDA, 2019)</a:t>
            </a:r>
          </a:p>
          <a:p>
            <a:pPr marL="285750" indent="-285750">
              <a:buFont typeface="Arial" panose="020B0604020202020204" pitchFamily="34" charset="0"/>
              <a:buChar char="•"/>
            </a:pPr>
            <a:r>
              <a:rPr lang="en-US" dirty="0"/>
              <a:t>Lethal in </a:t>
            </a:r>
            <a:r>
              <a:rPr lang="en-US" b="1" i="1" dirty="0"/>
              <a:t>VERY SMALL </a:t>
            </a:r>
            <a:r>
              <a:rPr lang="en-US" dirty="0"/>
              <a:t>doses (DEA, 2016)  </a:t>
            </a:r>
          </a:p>
        </p:txBody>
      </p:sp>
      <p:sp>
        <p:nvSpPr>
          <p:cNvPr id="17" name="TextBox 16">
            <a:extLst>
              <a:ext uri="{FF2B5EF4-FFF2-40B4-BE49-F238E27FC236}">
                <a16:creationId xmlns:a16="http://schemas.microsoft.com/office/drawing/2014/main" id="{0492C417-C0E8-8542-A42F-AC6F64C56355}"/>
              </a:ext>
            </a:extLst>
          </p:cNvPr>
          <p:cNvSpPr txBox="1"/>
          <p:nvPr/>
        </p:nvSpPr>
        <p:spPr>
          <a:xfrm>
            <a:off x="6096000" y="2883946"/>
            <a:ext cx="899605" cy="369332"/>
          </a:xfrm>
          <a:prstGeom prst="rect">
            <a:avLst/>
          </a:prstGeom>
          <a:noFill/>
        </p:spPr>
        <p:txBody>
          <a:bodyPr wrap="none" rtlCol="0">
            <a:spAutoFit/>
          </a:bodyPr>
          <a:lstStyle/>
          <a:p>
            <a:r>
              <a:rPr lang="en-US" dirty="0"/>
              <a:t>Heroin</a:t>
            </a:r>
          </a:p>
        </p:txBody>
      </p:sp>
      <p:sp>
        <p:nvSpPr>
          <p:cNvPr id="18" name="TextBox 17">
            <a:extLst>
              <a:ext uri="{FF2B5EF4-FFF2-40B4-BE49-F238E27FC236}">
                <a16:creationId xmlns:a16="http://schemas.microsoft.com/office/drawing/2014/main" id="{0657B133-4DA1-6C43-8747-7AD993DADB20}"/>
              </a:ext>
            </a:extLst>
          </p:cNvPr>
          <p:cNvSpPr txBox="1"/>
          <p:nvPr/>
        </p:nvSpPr>
        <p:spPr>
          <a:xfrm>
            <a:off x="8193711" y="2852712"/>
            <a:ext cx="1495922" cy="369332"/>
          </a:xfrm>
          <a:prstGeom prst="rect">
            <a:avLst/>
          </a:prstGeom>
          <a:noFill/>
        </p:spPr>
        <p:txBody>
          <a:bodyPr wrap="none" rtlCol="0">
            <a:spAutoFit/>
          </a:bodyPr>
          <a:lstStyle/>
          <a:p>
            <a:r>
              <a:rPr lang="en-US" dirty="0"/>
              <a:t>Carfentanil </a:t>
            </a:r>
          </a:p>
        </p:txBody>
      </p:sp>
      <p:sp>
        <p:nvSpPr>
          <p:cNvPr id="19" name="TextBox 18">
            <a:extLst>
              <a:ext uri="{FF2B5EF4-FFF2-40B4-BE49-F238E27FC236}">
                <a16:creationId xmlns:a16="http://schemas.microsoft.com/office/drawing/2014/main" id="{CD74BBF2-FADB-7D48-848D-9C081C55DA21}"/>
              </a:ext>
            </a:extLst>
          </p:cNvPr>
          <p:cNvSpPr txBox="1"/>
          <p:nvPr/>
        </p:nvSpPr>
        <p:spPr>
          <a:xfrm>
            <a:off x="10391086" y="2883946"/>
            <a:ext cx="1135247" cy="369332"/>
          </a:xfrm>
          <a:prstGeom prst="rect">
            <a:avLst/>
          </a:prstGeom>
          <a:noFill/>
        </p:spPr>
        <p:txBody>
          <a:bodyPr wrap="none" rtlCol="0">
            <a:spAutoFit/>
          </a:bodyPr>
          <a:lstStyle/>
          <a:p>
            <a:r>
              <a:rPr lang="en-US" dirty="0"/>
              <a:t>Fentanyl</a:t>
            </a:r>
          </a:p>
        </p:txBody>
      </p:sp>
      <p:pic>
        <p:nvPicPr>
          <p:cNvPr id="22" name="Picture 21">
            <a:extLst>
              <a:ext uri="{FF2B5EF4-FFF2-40B4-BE49-F238E27FC236}">
                <a16:creationId xmlns:a16="http://schemas.microsoft.com/office/drawing/2014/main" id="{E28395C8-7229-314B-9669-1041E060051C}"/>
              </a:ext>
            </a:extLst>
          </p:cNvPr>
          <p:cNvPicPr>
            <a:picLocks noChangeAspect="1"/>
          </p:cNvPicPr>
          <p:nvPr/>
        </p:nvPicPr>
        <p:blipFill>
          <a:blip r:embed="rId4"/>
          <a:stretch>
            <a:fillRect/>
          </a:stretch>
        </p:blipFill>
        <p:spPr>
          <a:xfrm>
            <a:off x="5924550" y="6294438"/>
            <a:ext cx="4406900" cy="304800"/>
          </a:xfrm>
          <a:prstGeom prst="rect">
            <a:avLst/>
          </a:prstGeom>
        </p:spPr>
      </p:pic>
    </p:spTree>
    <p:extLst>
      <p:ext uri="{BB962C8B-B14F-4D97-AF65-F5344CB8AC3E}">
        <p14:creationId xmlns:p14="http://schemas.microsoft.com/office/powerpoint/2010/main" val="169591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8F3FF8-7230-2842-9028-1B53C207E1AC}"/>
              </a:ext>
            </a:extLst>
          </p:cNvPr>
          <p:cNvSpPr>
            <a:spLocks noGrp="1"/>
          </p:cNvSpPr>
          <p:nvPr>
            <p:ph type="sldNum" sz="quarter" idx="12"/>
          </p:nvPr>
        </p:nvSpPr>
        <p:spPr/>
        <p:txBody>
          <a:bodyPr/>
          <a:lstStyle/>
          <a:p>
            <a:fld id="{324C5C11-8BF3-6F49-9848-6017B22DCA79}" type="slidenum">
              <a:rPr lang="en-US" smtClean="0">
                <a:solidFill>
                  <a:srgbClr val="7A8C8E"/>
                </a:solidFill>
              </a:rPr>
              <a:t>4</a:t>
            </a:fld>
            <a:endParaRPr lang="en-US">
              <a:solidFill>
                <a:srgbClr val="7A8C8E"/>
              </a:solidFill>
            </a:endParaRPr>
          </a:p>
        </p:txBody>
      </p:sp>
      <p:sp>
        <p:nvSpPr>
          <p:cNvPr id="4" name="Title 3">
            <a:extLst>
              <a:ext uri="{FF2B5EF4-FFF2-40B4-BE49-F238E27FC236}">
                <a16:creationId xmlns:a16="http://schemas.microsoft.com/office/drawing/2014/main" id="{D0A19C98-BDAC-9247-BC92-EF48351B5528}"/>
              </a:ext>
            </a:extLst>
          </p:cNvPr>
          <p:cNvSpPr>
            <a:spLocks noGrp="1"/>
          </p:cNvSpPr>
          <p:nvPr>
            <p:ph type="title"/>
          </p:nvPr>
        </p:nvSpPr>
        <p:spPr/>
        <p:txBody>
          <a:bodyPr>
            <a:normAutofit/>
          </a:bodyPr>
          <a:lstStyle/>
          <a:p>
            <a:r>
              <a:rPr lang="en-US" dirty="0"/>
              <a:t>Fentanyl in the Northeast Heroin Market</a:t>
            </a:r>
          </a:p>
        </p:txBody>
      </p:sp>
      <p:sp>
        <p:nvSpPr>
          <p:cNvPr id="5" name="Content Placeholder 4">
            <a:extLst>
              <a:ext uri="{FF2B5EF4-FFF2-40B4-BE49-F238E27FC236}">
                <a16:creationId xmlns:a16="http://schemas.microsoft.com/office/drawing/2014/main" id="{9E41A4AF-D360-204F-9B9C-803E8AAE0B62}"/>
              </a:ext>
            </a:extLst>
          </p:cNvPr>
          <p:cNvSpPr>
            <a:spLocks noGrp="1"/>
          </p:cNvSpPr>
          <p:nvPr>
            <p:ph sz="half" idx="2"/>
          </p:nvPr>
        </p:nvSpPr>
        <p:spPr>
          <a:xfrm>
            <a:off x="1195754" y="2281657"/>
            <a:ext cx="4900246" cy="3633471"/>
          </a:xfrm>
        </p:spPr>
        <p:txBody>
          <a:bodyPr>
            <a:normAutofit/>
          </a:bodyPr>
          <a:lstStyle/>
          <a:p>
            <a:pPr marL="285750" indent="-285750">
              <a:buFont typeface="Arial" panose="020B0604020202020204" pitchFamily="34" charset="0"/>
              <a:buChar char="•"/>
            </a:pPr>
            <a:r>
              <a:rPr lang="en-US" dirty="0"/>
              <a:t>Fentanyl is cheap to produce and more potent</a:t>
            </a:r>
          </a:p>
          <a:p>
            <a:pPr marL="285750" indent="-285750">
              <a:buFont typeface="Arial" panose="020B0604020202020204" pitchFamily="34" charset="0"/>
              <a:buChar char="•"/>
            </a:pPr>
            <a:r>
              <a:rPr lang="en-US" dirty="0"/>
              <a:t>Fentanyl started being “cut into” powder heroin in the Northeast (</a:t>
            </a:r>
            <a:r>
              <a:rPr lang="en-US" dirty="0" err="1"/>
              <a:t>Zoorob</a:t>
            </a:r>
            <a:r>
              <a:rPr lang="en-US" dirty="0"/>
              <a:t>, 2019)</a:t>
            </a:r>
          </a:p>
          <a:p>
            <a:pPr marL="285750" indent="-285750">
              <a:buFont typeface="Arial" panose="020B0604020202020204" pitchFamily="34" charset="0"/>
              <a:buChar char="•"/>
            </a:pPr>
            <a:r>
              <a:rPr lang="en-US" dirty="0"/>
              <a:t>Primarily “powder” from Chinese and Mexican Transnational Criminal Organization at the beginning of the crisis (DEA, 2020)</a:t>
            </a:r>
          </a:p>
          <a:p>
            <a:pPr marL="285750" indent="-285750">
              <a:buFont typeface="Arial" panose="020B0604020202020204" pitchFamily="34" charset="0"/>
              <a:buChar char="•"/>
            </a:pPr>
            <a:r>
              <a:rPr lang="en-US" dirty="0"/>
              <a:t>Now, the supply of fentanyl is coming from multiple sources and ingredients are shipped through the mail (China, Mexico, India, Canada)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9" name="Text Placeholder 7">
            <a:extLst>
              <a:ext uri="{FF2B5EF4-FFF2-40B4-BE49-F238E27FC236}">
                <a16:creationId xmlns:a16="http://schemas.microsoft.com/office/drawing/2014/main" id="{9F22E112-A179-D443-B98F-E077F4BB61E3}"/>
              </a:ext>
            </a:extLst>
          </p:cNvPr>
          <p:cNvSpPr txBox="1">
            <a:spLocks/>
          </p:cNvSpPr>
          <p:nvPr/>
        </p:nvSpPr>
        <p:spPr>
          <a:xfrm>
            <a:off x="7226151" y="679305"/>
            <a:ext cx="2743435" cy="368141"/>
          </a:xfrm>
          <a:prstGeom prst="rect">
            <a:avLst/>
          </a:prstGeom>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400" dirty="0"/>
          </a:p>
        </p:txBody>
      </p:sp>
      <p:pic>
        <p:nvPicPr>
          <p:cNvPr id="19" name="Picture 18" descr="A picture containing graphical user interface&#10;&#10;Description automatically generated">
            <a:extLst>
              <a:ext uri="{FF2B5EF4-FFF2-40B4-BE49-F238E27FC236}">
                <a16:creationId xmlns:a16="http://schemas.microsoft.com/office/drawing/2014/main" id="{6247B000-78C9-E346-9852-1BA1635E1375}"/>
              </a:ext>
            </a:extLst>
          </p:cNvPr>
          <p:cNvPicPr>
            <a:picLocks noChangeAspect="1"/>
          </p:cNvPicPr>
          <p:nvPr/>
        </p:nvPicPr>
        <p:blipFill>
          <a:blip r:embed="rId3"/>
          <a:stretch>
            <a:fillRect/>
          </a:stretch>
        </p:blipFill>
        <p:spPr>
          <a:xfrm>
            <a:off x="6906625" y="679305"/>
            <a:ext cx="4476962" cy="5446202"/>
          </a:xfrm>
          <a:prstGeom prst="rect">
            <a:avLst/>
          </a:prstGeom>
        </p:spPr>
      </p:pic>
    </p:spTree>
    <p:extLst>
      <p:ext uri="{BB962C8B-B14F-4D97-AF65-F5344CB8AC3E}">
        <p14:creationId xmlns:p14="http://schemas.microsoft.com/office/powerpoint/2010/main" val="1173515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3865A1-99F3-3F4A-A661-07582AF55CE5}"/>
              </a:ext>
            </a:extLst>
          </p:cNvPr>
          <p:cNvSpPr>
            <a:spLocks noGrp="1"/>
          </p:cNvSpPr>
          <p:nvPr>
            <p:ph type="sldNum" sz="quarter" idx="12"/>
          </p:nvPr>
        </p:nvSpPr>
        <p:spPr/>
        <p:txBody>
          <a:bodyPr/>
          <a:lstStyle/>
          <a:p>
            <a:fld id="{324C5C11-8BF3-6F49-9848-6017B22DCA79}" type="slidenum">
              <a:rPr lang="en-US" smtClean="0"/>
              <a:t>5</a:t>
            </a:fld>
            <a:endParaRPr lang="en-US"/>
          </a:p>
        </p:txBody>
      </p:sp>
      <p:sp>
        <p:nvSpPr>
          <p:cNvPr id="3" name="Title 2">
            <a:extLst>
              <a:ext uri="{FF2B5EF4-FFF2-40B4-BE49-F238E27FC236}">
                <a16:creationId xmlns:a16="http://schemas.microsoft.com/office/drawing/2014/main" id="{10146DE1-AFDC-A846-BCDF-A59E19C1A79C}"/>
              </a:ext>
            </a:extLst>
          </p:cNvPr>
          <p:cNvSpPr>
            <a:spLocks noGrp="1"/>
          </p:cNvSpPr>
          <p:nvPr>
            <p:ph type="title"/>
          </p:nvPr>
        </p:nvSpPr>
        <p:spPr>
          <a:xfrm>
            <a:off x="1030897" y="2081107"/>
            <a:ext cx="5460992" cy="587584"/>
          </a:xfrm>
        </p:spPr>
        <p:txBody>
          <a:bodyPr/>
          <a:lstStyle/>
          <a:p>
            <a:r>
              <a:rPr lang="en-US" dirty="0"/>
              <a:t>Hypothesis</a:t>
            </a:r>
          </a:p>
        </p:txBody>
      </p:sp>
      <p:sp>
        <p:nvSpPr>
          <p:cNvPr id="4" name="Content Placeholder 3">
            <a:extLst>
              <a:ext uri="{FF2B5EF4-FFF2-40B4-BE49-F238E27FC236}">
                <a16:creationId xmlns:a16="http://schemas.microsoft.com/office/drawing/2014/main" id="{D4EF1A88-B3B7-8F43-9F5E-F965CB9D393F}"/>
              </a:ext>
            </a:extLst>
          </p:cNvPr>
          <p:cNvSpPr>
            <a:spLocks noGrp="1"/>
          </p:cNvSpPr>
          <p:nvPr>
            <p:ph sz="half" idx="2"/>
          </p:nvPr>
        </p:nvSpPr>
        <p:spPr>
          <a:xfrm>
            <a:off x="7540794" y="1016000"/>
            <a:ext cx="3584406" cy="5010711"/>
          </a:xfrm>
        </p:spPr>
        <p:txBody>
          <a:bodyPr/>
          <a:lstStyle/>
          <a:p>
            <a:pPr marL="0" indent="0">
              <a:buNone/>
            </a:pPr>
            <a:r>
              <a:rPr lang="en-US" sz="2400" i="1" dirty="0">
                <a:solidFill>
                  <a:srgbClr val="7A8C8E"/>
                </a:solidFill>
              </a:rPr>
              <a:t>There are statistically significant differences in fentanyl related overdose deaths between at least one pair of HHS regions for the time period 2013 through 2018.  </a:t>
            </a:r>
            <a:endParaRPr lang="en-US" dirty="0"/>
          </a:p>
        </p:txBody>
      </p:sp>
      <p:grpSp>
        <p:nvGrpSpPr>
          <p:cNvPr id="5" name="Group 4">
            <a:extLst>
              <a:ext uri="{FF2B5EF4-FFF2-40B4-BE49-F238E27FC236}">
                <a16:creationId xmlns:a16="http://schemas.microsoft.com/office/drawing/2014/main" id="{1A805223-0C5D-404B-B5E5-FC4AD4967BEF}"/>
              </a:ext>
            </a:extLst>
          </p:cNvPr>
          <p:cNvGrpSpPr/>
          <p:nvPr/>
        </p:nvGrpSpPr>
        <p:grpSpPr>
          <a:xfrm>
            <a:off x="825500" y="2954443"/>
            <a:ext cx="5871787" cy="2660650"/>
            <a:chOff x="5511799" y="2108201"/>
            <a:chExt cx="5871787" cy="2660650"/>
          </a:xfrm>
        </p:grpSpPr>
        <p:pic>
          <p:nvPicPr>
            <p:cNvPr id="6" name="Picture 5" descr="Map&#10;&#10;Description automatically generated">
              <a:extLst>
                <a:ext uri="{FF2B5EF4-FFF2-40B4-BE49-F238E27FC236}">
                  <a16:creationId xmlns:a16="http://schemas.microsoft.com/office/drawing/2014/main" id="{F8264557-E80F-0A4E-A803-F6CC629A73DF}"/>
                </a:ext>
              </a:extLst>
            </p:cNvPr>
            <p:cNvPicPr>
              <a:picLocks noChangeAspect="1"/>
            </p:cNvPicPr>
            <p:nvPr/>
          </p:nvPicPr>
          <p:blipFill rotWithShape="1">
            <a:blip r:embed="rId3"/>
            <a:srcRect l="14529" t="30741" r="28229" b="23148"/>
            <a:stretch/>
          </p:blipFill>
          <p:spPr>
            <a:xfrm>
              <a:off x="5511799" y="2108201"/>
              <a:ext cx="5871787" cy="2660650"/>
            </a:xfrm>
            <a:prstGeom prst="rect">
              <a:avLst/>
            </a:prstGeom>
          </p:spPr>
        </p:pic>
        <p:sp>
          <p:nvSpPr>
            <p:cNvPr id="7" name="TextBox 6">
              <a:extLst>
                <a:ext uri="{FF2B5EF4-FFF2-40B4-BE49-F238E27FC236}">
                  <a16:creationId xmlns:a16="http://schemas.microsoft.com/office/drawing/2014/main" id="{C8BE0456-176A-D846-AB80-10C4EDD6AFA1}"/>
                </a:ext>
              </a:extLst>
            </p:cNvPr>
            <p:cNvSpPr txBox="1"/>
            <p:nvPr/>
          </p:nvSpPr>
          <p:spPr>
            <a:xfrm>
              <a:off x="5562598" y="4305300"/>
              <a:ext cx="1552028" cy="369332"/>
            </a:xfrm>
            <a:prstGeom prst="rect">
              <a:avLst/>
            </a:prstGeom>
            <a:noFill/>
          </p:spPr>
          <p:txBody>
            <a:bodyPr wrap="none" rtlCol="0">
              <a:spAutoFit/>
            </a:bodyPr>
            <a:lstStyle/>
            <a:p>
              <a:r>
                <a:rPr lang="en-US" dirty="0"/>
                <a:t>HHS Regions</a:t>
              </a:r>
            </a:p>
          </p:txBody>
        </p:sp>
      </p:grpSp>
      <p:pic>
        <p:nvPicPr>
          <p:cNvPr id="10" name="Picture 9" descr="A picture containing text&#10;&#10;Description automatically generated">
            <a:extLst>
              <a:ext uri="{FF2B5EF4-FFF2-40B4-BE49-F238E27FC236}">
                <a16:creationId xmlns:a16="http://schemas.microsoft.com/office/drawing/2014/main" id="{93D5A76F-F1DD-B144-948E-B83A18C96876}"/>
              </a:ext>
            </a:extLst>
          </p:cNvPr>
          <p:cNvPicPr>
            <a:picLocks noChangeAspect="1"/>
          </p:cNvPicPr>
          <p:nvPr/>
        </p:nvPicPr>
        <p:blipFill>
          <a:blip r:embed="rId4"/>
          <a:stretch>
            <a:fillRect/>
          </a:stretch>
        </p:blipFill>
        <p:spPr>
          <a:xfrm>
            <a:off x="796757" y="5615093"/>
            <a:ext cx="3854450" cy="450850"/>
          </a:xfrm>
          <a:prstGeom prst="rect">
            <a:avLst/>
          </a:prstGeom>
        </p:spPr>
      </p:pic>
    </p:spTree>
    <p:extLst>
      <p:ext uri="{BB962C8B-B14F-4D97-AF65-F5344CB8AC3E}">
        <p14:creationId xmlns:p14="http://schemas.microsoft.com/office/powerpoint/2010/main" val="395469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7ECB7C31-419A-6D46-BB7F-69E08BC5913A}"/>
                  </a:ext>
                </a:extLst>
              </p:cNvPr>
              <p:cNvSpPr>
                <a:spLocks noGrp="1"/>
              </p:cNvSpPr>
              <p:nvPr>
                <p:ph idx="1"/>
              </p:nvPr>
            </p:nvSpPr>
            <p:spPr/>
            <p:txBody>
              <a:bodyPr>
                <a:normAutofit fontScale="85000" lnSpcReduction="10000"/>
              </a:bodyPr>
              <a:lstStyle/>
              <a:p>
                <a:pPr marL="0" indent="0">
                  <a:buNone/>
                </a:pPr>
                <a:r>
                  <a:rPr lang="en-US" dirty="0"/>
                  <a:t>To test the hypothesis that different HHS regions have statistically significant differences in overdose death rates, the one-way ANOVA method was used.  </a:t>
                </a:r>
              </a:p>
              <a:p>
                <a:pPr marL="201168" lvl="1" indent="0">
                  <a:buNone/>
                </a:pPr>
                <a:endParaRPr lang="en-US" u="sng" dirty="0"/>
              </a:p>
              <a:p>
                <a:pPr marL="201168" lvl="1" indent="0">
                  <a:buNone/>
                </a:pPr>
                <a:r>
                  <a:rPr lang="en-US" u="sng" dirty="0"/>
                  <a:t>NULL HYPOTHESIS </a:t>
                </a:r>
              </a:p>
              <a:p>
                <a:pPr marL="201168" lvl="1" indent="0">
                  <a:buNone/>
                </a:pPr>
                <a:r>
                  <a:rPr lang="en-US" i="1" dirty="0"/>
                  <a:t>There is no statistically significant difference between the fentanyl overdose death rate means of each HHS region during the time period 2013 – 2018 </a:t>
                </a:r>
              </a:p>
              <a:p>
                <a:pPr marL="384048" lvl="2" indent="0">
                  <a:buNone/>
                </a:pPr>
                <a:r>
                  <a:rPr lang="en-US" sz="1600" dirty="0">
                    <a:solidFill>
                      <a:srgbClr val="7A8C8E"/>
                    </a:solidFill>
                    <a:latin typeface="Cambria Math" panose="02040503050406030204" pitchFamily="18" charset="0"/>
                    <a:ea typeface="Cambria Math" panose="02040503050406030204" pitchFamily="18" charset="0"/>
                  </a:rPr>
                  <a:t>H</a:t>
                </a:r>
                <a:r>
                  <a:rPr lang="en-US" sz="1600" baseline="-25000" dirty="0">
                    <a:solidFill>
                      <a:srgbClr val="7A8C8E"/>
                    </a:solidFill>
                    <a:latin typeface="Cambria Math" panose="02040503050406030204" pitchFamily="18" charset="0"/>
                    <a:ea typeface="Cambria Math" panose="02040503050406030204" pitchFamily="18" charset="0"/>
                  </a:rPr>
                  <a:t>0 </a:t>
                </a:r>
                <a:r>
                  <a:rPr lang="en-US" sz="16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a:rPr lang="en-US" sz="1600" b="0" i="1">
                        <a:solidFill>
                          <a:srgbClr val="7A8C8E"/>
                        </a:solidFill>
                        <a:latin typeface="Cambria Math" panose="02040503050406030204" pitchFamily="18" charset="0"/>
                        <a:ea typeface="Cambria Math" panose="02040503050406030204" pitchFamily="18" charset="0"/>
                      </a:rPr>
                      <m:t>𝜇</m:t>
                    </m:r>
                    <m:r>
                      <a:rPr lang="en-US" sz="1600" b="0" i="1" baseline="-25000">
                        <a:solidFill>
                          <a:srgbClr val="7A8C8E"/>
                        </a:solidFill>
                        <a:latin typeface="Cambria Math" panose="02040503050406030204" pitchFamily="18" charset="0"/>
                        <a:ea typeface="Cambria Math" panose="02040503050406030204" pitchFamily="18" charset="0"/>
                      </a:rPr>
                      <m:t>1</m:t>
                    </m:r>
                  </m:oMath>
                </a14:m>
                <a:r>
                  <a:rPr lang="en-US" sz="1600" baseline="-25000" dirty="0">
                    <a:solidFill>
                      <a:srgbClr val="7A8C8E"/>
                    </a:solidFill>
                    <a:latin typeface="Cambria Math" panose="02040503050406030204" pitchFamily="18" charset="0"/>
                    <a:ea typeface="Cambria Math" panose="02040503050406030204" pitchFamily="18" charset="0"/>
                  </a:rPr>
                  <a:t> </a:t>
                </a:r>
                <a:r>
                  <a:rPr lang="en-US" sz="16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a:rPr lang="en-US" sz="1600" b="0" i="1">
                        <a:solidFill>
                          <a:srgbClr val="7A8C8E"/>
                        </a:solidFill>
                        <a:latin typeface="Cambria Math" panose="02040503050406030204" pitchFamily="18" charset="0"/>
                        <a:ea typeface="Cambria Math" panose="02040503050406030204" pitchFamily="18" charset="0"/>
                      </a:rPr>
                      <m:t>𝜇</m:t>
                    </m:r>
                    <m:r>
                      <a:rPr lang="en-US" sz="1600" b="0" i="1" baseline="-25000" smtClean="0">
                        <a:solidFill>
                          <a:srgbClr val="7A8C8E"/>
                        </a:solidFill>
                        <a:latin typeface="Cambria Math" panose="02040503050406030204" pitchFamily="18" charset="0"/>
                        <a:ea typeface="Cambria Math" panose="02040503050406030204" pitchFamily="18" charset="0"/>
                      </a:rPr>
                      <m:t>2</m:t>
                    </m:r>
                  </m:oMath>
                </a14:m>
                <a:r>
                  <a:rPr lang="en-US" sz="1600" dirty="0">
                    <a:solidFill>
                      <a:srgbClr val="7A8C8E"/>
                    </a:solidFill>
                    <a:latin typeface="Cambria Math" panose="02040503050406030204" pitchFamily="18" charset="0"/>
                    <a:ea typeface="Cambria Math" panose="02040503050406030204" pitchFamily="18" charset="0"/>
                  </a:rPr>
                  <a:t> = </a:t>
                </a:r>
                <a14:m>
                  <m:oMath xmlns:m="http://schemas.openxmlformats.org/officeDocument/2006/math">
                    <m:r>
                      <a:rPr lang="en-US" sz="1600" b="0" i="1">
                        <a:solidFill>
                          <a:srgbClr val="7A8C8E"/>
                        </a:solidFill>
                        <a:latin typeface="Cambria Math" panose="02040503050406030204" pitchFamily="18" charset="0"/>
                        <a:ea typeface="Cambria Math" panose="02040503050406030204" pitchFamily="18" charset="0"/>
                      </a:rPr>
                      <m:t>𝜇</m:t>
                    </m:r>
                    <m:r>
                      <a:rPr lang="en-US" sz="1600" b="0" i="1" baseline="-25000" smtClean="0">
                        <a:solidFill>
                          <a:srgbClr val="7A8C8E"/>
                        </a:solidFill>
                        <a:latin typeface="Cambria Math" panose="02040503050406030204" pitchFamily="18" charset="0"/>
                        <a:ea typeface="Cambria Math" panose="02040503050406030204" pitchFamily="18" charset="0"/>
                      </a:rPr>
                      <m:t>3</m:t>
                    </m:r>
                  </m:oMath>
                </a14:m>
                <a:r>
                  <a:rPr lang="en-US" sz="16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rgbClr val="7A8C8E"/>
                        </a:solidFill>
                        <a:latin typeface="Cambria Math" panose="02040503050406030204" pitchFamily="18" charset="0"/>
                        <a:ea typeface="Cambria Math" panose="02040503050406030204" pitchFamily="18" charset="0"/>
                      </a:rPr>
                      <m:t>…</m:t>
                    </m:r>
                  </m:oMath>
                </a14:m>
                <a:r>
                  <a:rPr lang="en-US" sz="16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a:rPr lang="en-US" sz="1600" b="0" i="1">
                        <a:solidFill>
                          <a:srgbClr val="7A8C8E"/>
                        </a:solidFill>
                        <a:latin typeface="Cambria Math" panose="02040503050406030204" pitchFamily="18" charset="0"/>
                        <a:ea typeface="Cambria Math" panose="02040503050406030204" pitchFamily="18" charset="0"/>
                      </a:rPr>
                      <m:t>𝜇</m:t>
                    </m:r>
                    <m:r>
                      <a:rPr lang="en-US" sz="1600" b="0" i="1" baseline="-25000" smtClean="0">
                        <a:solidFill>
                          <a:srgbClr val="7A8C8E"/>
                        </a:solidFill>
                        <a:latin typeface="Cambria Math" panose="02040503050406030204" pitchFamily="18" charset="0"/>
                        <a:ea typeface="Cambria Math" panose="02040503050406030204" pitchFamily="18" charset="0"/>
                      </a:rPr>
                      <m:t>9</m:t>
                    </m:r>
                  </m:oMath>
                </a14:m>
                <a:r>
                  <a:rPr lang="en-US" sz="1600" dirty="0">
                    <a:solidFill>
                      <a:srgbClr val="7A8C8E"/>
                    </a:solidFill>
                    <a:latin typeface="Cambria Math" panose="02040503050406030204" pitchFamily="18" charset="0"/>
                    <a:ea typeface="Cambria Math" panose="02040503050406030204" pitchFamily="18" charset="0"/>
                  </a:rPr>
                  <a:t> = </a:t>
                </a:r>
                <a14:m>
                  <m:oMath xmlns:m="http://schemas.openxmlformats.org/officeDocument/2006/math">
                    <m:r>
                      <a:rPr lang="en-US" sz="1600" b="0" i="1">
                        <a:solidFill>
                          <a:srgbClr val="7A8C8E"/>
                        </a:solidFill>
                        <a:latin typeface="Cambria Math" panose="02040503050406030204" pitchFamily="18" charset="0"/>
                        <a:ea typeface="Cambria Math" panose="02040503050406030204" pitchFamily="18" charset="0"/>
                      </a:rPr>
                      <m:t>𝜇</m:t>
                    </m:r>
                    <m:r>
                      <a:rPr lang="en-US" sz="1600" b="0" i="1" baseline="-25000">
                        <a:solidFill>
                          <a:srgbClr val="7A8C8E"/>
                        </a:solidFill>
                        <a:latin typeface="Cambria Math" panose="02040503050406030204" pitchFamily="18" charset="0"/>
                        <a:ea typeface="Cambria Math" panose="02040503050406030204" pitchFamily="18" charset="0"/>
                      </a:rPr>
                      <m:t>1</m:t>
                    </m:r>
                    <m:r>
                      <a:rPr lang="en-US" sz="1600" b="0" i="0" baseline="-25000" smtClean="0">
                        <a:solidFill>
                          <a:srgbClr val="7A8C8E"/>
                        </a:solidFill>
                        <a:latin typeface="Cambria Math" panose="02040503050406030204" pitchFamily="18" charset="0"/>
                        <a:ea typeface="Cambria Math" panose="02040503050406030204" pitchFamily="18" charset="0"/>
                      </a:rPr>
                      <m:t>0</m:t>
                    </m:r>
                  </m:oMath>
                </a14:m>
                <a:r>
                  <a:rPr lang="en-US" sz="1600" dirty="0">
                    <a:solidFill>
                      <a:srgbClr val="7A8C8E"/>
                    </a:solidFill>
                    <a:latin typeface="Cambria Math" panose="02040503050406030204" pitchFamily="18" charset="0"/>
                    <a:ea typeface="Cambria Math" panose="02040503050406030204" pitchFamily="18" charset="0"/>
                  </a:rPr>
                  <a:t> </a:t>
                </a:r>
              </a:p>
              <a:p>
                <a:pPr marL="384048" lvl="2" indent="0">
                  <a:buNone/>
                </a:pPr>
                <a:endParaRPr lang="en-US" dirty="0">
                  <a:solidFill>
                    <a:srgbClr val="7A8C8E"/>
                  </a:solidFill>
                </a:endParaRPr>
              </a:p>
              <a:p>
                <a:pPr marL="201168" lvl="1" indent="0">
                  <a:buNone/>
                </a:pPr>
                <a:r>
                  <a:rPr lang="en-US" u="sng" dirty="0"/>
                  <a:t>ALTERNATIVE HYPOTHESIS</a:t>
                </a:r>
              </a:p>
              <a:p>
                <a:pPr marL="201168" lvl="1" indent="0">
                  <a:buNone/>
                </a:pPr>
                <a:r>
                  <a:rPr lang="en-US" dirty="0"/>
                  <a:t>There is a statistically significant difference between the fentanyl overdose death rate means with at least one pair of HHS regions during the time period 2013 – 2018</a:t>
                </a:r>
                <a:endParaRPr lang="en-US" u="sng" dirty="0"/>
              </a:p>
              <a:p>
                <a:pPr marL="384048" lvl="2" indent="0">
                  <a:buNone/>
                </a:pPr>
                <a:r>
                  <a:rPr lang="en-US" sz="1700" dirty="0">
                    <a:solidFill>
                      <a:srgbClr val="7A8C8E"/>
                    </a:solidFill>
                    <a:latin typeface="Cambria Math" panose="02040503050406030204" pitchFamily="18" charset="0"/>
                    <a:ea typeface="Cambria Math" panose="02040503050406030204" pitchFamily="18" charset="0"/>
                  </a:rPr>
                  <a:t>Ha : </a:t>
                </a:r>
                <a14:m>
                  <m:oMath xmlns:m="http://schemas.openxmlformats.org/officeDocument/2006/math">
                    <m:r>
                      <m:rPr>
                        <m:sty m:val="p"/>
                      </m:rPr>
                      <a:rPr lang="en-US" sz="1700" b="0" i="1">
                        <a:solidFill>
                          <a:srgbClr val="7A8C8E"/>
                        </a:solidFill>
                        <a:latin typeface="Cambria Math" panose="02040503050406030204" pitchFamily="18" charset="0"/>
                        <a:ea typeface="Cambria Math" panose="02040503050406030204" pitchFamily="18" charset="0"/>
                      </a:rPr>
                      <m:t>μ</m:t>
                    </m:r>
                    <m:r>
                      <a:rPr lang="en-US" sz="1700" b="0" baseline="-25000">
                        <a:solidFill>
                          <a:srgbClr val="7A8C8E"/>
                        </a:solidFill>
                        <a:latin typeface="Cambria Math" panose="02040503050406030204" pitchFamily="18" charset="0"/>
                        <a:ea typeface="Cambria Math" panose="02040503050406030204" pitchFamily="18" charset="0"/>
                      </a:rPr>
                      <m:t>1</m:t>
                    </m:r>
                  </m:oMath>
                </a14:m>
                <a:r>
                  <a:rPr lang="en-US" sz="17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a:rPr lang="en-US" sz="1700" b="0" dirty="0">
                        <a:solidFill>
                          <a:srgbClr val="7A8C8E"/>
                        </a:solidFill>
                        <a:latin typeface="Cambria Math" panose="02040503050406030204" pitchFamily="18" charset="0"/>
                        <a:ea typeface="Cambria Math" panose="02040503050406030204" pitchFamily="18" charset="0"/>
                      </a:rPr>
                      <m:t>≠</m:t>
                    </m:r>
                  </m:oMath>
                </a14:m>
                <a:r>
                  <a:rPr lang="en-US" sz="17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sz="1700" b="0" i="1">
                        <a:solidFill>
                          <a:srgbClr val="7A8C8E"/>
                        </a:solidFill>
                        <a:latin typeface="Cambria Math" panose="02040503050406030204" pitchFamily="18" charset="0"/>
                        <a:ea typeface="Cambria Math" panose="02040503050406030204" pitchFamily="18" charset="0"/>
                      </a:rPr>
                      <m:t>μ</m:t>
                    </m:r>
                    <m:r>
                      <a:rPr lang="en-US" sz="1700" b="0" baseline="-25000">
                        <a:solidFill>
                          <a:srgbClr val="7A8C8E"/>
                        </a:solidFill>
                        <a:latin typeface="Cambria Math" panose="02040503050406030204" pitchFamily="18" charset="0"/>
                        <a:ea typeface="Cambria Math" panose="02040503050406030204" pitchFamily="18" charset="0"/>
                      </a:rPr>
                      <m:t>2</m:t>
                    </m:r>
                  </m:oMath>
                </a14:m>
                <a:r>
                  <a:rPr lang="en-US" sz="17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a:rPr lang="en-US" sz="1700" b="0" dirty="0">
                        <a:solidFill>
                          <a:srgbClr val="7A8C8E"/>
                        </a:solidFill>
                        <a:latin typeface="Cambria Math" panose="02040503050406030204" pitchFamily="18" charset="0"/>
                        <a:ea typeface="Cambria Math" panose="02040503050406030204" pitchFamily="18" charset="0"/>
                      </a:rPr>
                      <m:t>≠</m:t>
                    </m:r>
                  </m:oMath>
                </a14:m>
                <a:r>
                  <a:rPr lang="en-US" sz="17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sz="1700" b="0" i="1">
                        <a:solidFill>
                          <a:srgbClr val="7A8C8E"/>
                        </a:solidFill>
                        <a:latin typeface="Cambria Math" panose="02040503050406030204" pitchFamily="18" charset="0"/>
                        <a:ea typeface="Cambria Math" panose="02040503050406030204" pitchFamily="18" charset="0"/>
                      </a:rPr>
                      <m:t>μ</m:t>
                    </m:r>
                    <m:r>
                      <a:rPr lang="en-US" sz="1700" b="0" baseline="-25000">
                        <a:solidFill>
                          <a:srgbClr val="7A8C8E"/>
                        </a:solidFill>
                        <a:latin typeface="Cambria Math" panose="02040503050406030204" pitchFamily="18" charset="0"/>
                        <a:ea typeface="Cambria Math" panose="02040503050406030204" pitchFamily="18" charset="0"/>
                      </a:rPr>
                      <m:t>3</m:t>
                    </m:r>
                  </m:oMath>
                </a14:m>
                <a:r>
                  <a:rPr lang="en-US" sz="17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a:rPr lang="en-US" sz="1700" b="0">
                        <a:solidFill>
                          <a:srgbClr val="7A8C8E"/>
                        </a:solidFill>
                        <a:latin typeface="Cambria Math" panose="02040503050406030204" pitchFamily="18" charset="0"/>
                        <a:ea typeface="Cambria Math" panose="02040503050406030204" pitchFamily="18" charset="0"/>
                      </a:rPr>
                      <m:t>…</m:t>
                    </m:r>
                  </m:oMath>
                </a14:m>
                <a:r>
                  <a:rPr lang="en-US" sz="17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sz="1700" b="0" i="1">
                        <a:solidFill>
                          <a:srgbClr val="7A8C8E"/>
                        </a:solidFill>
                        <a:latin typeface="Cambria Math" panose="02040503050406030204" pitchFamily="18" charset="0"/>
                        <a:ea typeface="Cambria Math" panose="02040503050406030204" pitchFamily="18" charset="0"/>
                      </a:rPr>
                      <m:t>μ</m:t>
                    </m:r>
                    <m:r>
                      <a:rPr lang="en-US" sz="1700" b="0" baseline="-25000">
                        <a:solidFill>
                          <a:srgbClr val="7A8C8E"/>
                        </a:solidFill>
                        <a:latin typeface="Cambria Math" panose="02040503050406030204" pitchFamily="18" charset="0"/>
                        <a:ea typeface="Cambria Math" panose="02040503050406030204" pitchFamily="18" charset="0"/>
                      </a:rPr>
                      <m:t>9</m:t>
                    </m:r>
                  </m:oMath>
                </a14:m>
                <a:r>
                  <a:rPr lang="en-US" sz="17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a:rPr lang="en-US" sz="1700" b="0" dirty="0">
                        <a:solidFill>
                          <a:srgbClr val="7A8C8E"/>
                        </a:solidFill>
                        <a:latin typeface="Cambria Math" panose="02040503050406030204" pitchFamily="18" charset="0"/>
                        <a:ea typeface="Cambria Math" panose="02040503050406030204" pitchFamily="18" charset="0"/>
                      </a:rPr>
                      <m:t>≠</m:t>
                    </m:r>
                  </m:oMath>
                </a14:m>
                <a:r>
                  <a:rPr lang="en-US" sz="1700" dirty="0">
                    <a:solidFill>
                      <a:srgbClr val="7A8C8E"/>
                    </a:solidFill>
                    <a:latin typeface="Cambria Math" panose="02040503050406030204" pitchFamily="18" charset="0"/>
                    <a:ea typeface="Cambria Math" panose="02040503050406030204" pitchFamily="18" charset="0"/>
                  </a:rPr>
                  <a:t> </a:t>
                </a:r>
                <a14:m>
                  <m:oMath xmlns:m="http://schemas.openxmlformats.org/officeDocument/2006/math">
                    <m:r>
                      <m:rPr>
                        <m:sty m:val="p"/>
                      </m:rPr>
                      <a:rPr lang="en-US" sz="1700" b="0" i="1">
                        <a:solidFill>
                          <a:srgbClr val="7A8C8E"/>
                        </a:solidFill>
                        <a:latin typeface="Cambria Math" panose="02040503050406030204" pitchFamily="18" charset="0"/>
                        <a:ea typeface="Cambria Math" panose="02040503050406030204" pitchFamily="18" charset="0"/>
                      </a:rPr>
                      <m:t>μ</m:t>
                    </m:r>
                    <m:r>
                      <a:rPr lang="en-US" sz="1700" b="0" baseline="-25000">
                        <a:solidFill>
                          <a:srgbClr val="7A8C8E"/>
                        </a:solidFill>
                        <a:latin typeface="Cambria Math" panose="02040503050406030204" pitchFamily="18" charset="0"/>
                        <a:ea typeface="Cambria Math" panose="02040503050406030204" pitchFamily="18" charset="0"/>
                      </a:rPr>
                      <m:t>10</m:t>
                    </m:r>
                  </m:oMath>
                </a14:m>
                <a:r>
                  <a:rPr lang="en-US" sz="1700" dirty="0">
                    <a:solidFill>
                      <a:srgbClr val="7A8C8E"/>
                    </a:solidFill>
                    <a:latin typeface="Cambria Math" panose="02040503050406030204" pitchFamily="18" charset="0"/>
                    <a:ea typeface="Cambria Math" panose="02040503050406030204" pitchFamily="18" charset="0"/>
                  </a:rPr>
                  <a:t> </a:t>
                </a:r>
              </a:p>
            </p:txBody>
          </p:sp>
        </mc:Choice>
        <mc:Fallback>
          <p:sp>
            <p:nvSpPr>
              <p:cNvPr id="7" name="Content Placeholder 6">
                <a:extLst>
                  <a:ext uri="{FF2B5EF4-FFF2-40B4-BE49-F238E27FC236}">
                    <a16:creationId xmlns:a16="http://schemas.microsoft.com/office/drawing/2014/main" id="{7ECB7C31-419A-6D46-BB7F-69E08BC5913A}"/>
                  </a:ext>
                </a:extLst>
              </p:cNvPr>
              <p:cNvSpPr>
                <a:spLocks noGrp="1" noRot="1" noChangeAspect="1" noMove="1" noResize="1" noEditPoints="1" noAdjustHandles="1" noChangeArrowheads="1" noChangeShapeType="1" noTextEdit="1"/>
              </p:cNvSpPr>
              <p:nvPr>
                <p:ph idx="1"/>
              </p:nvPr>
            </p:nvSpPr>
            <p:spPr>
              <a:blipFill>
                <a:blip r:embed="rId3"/>
                <a:stretch>
                  <a:fillRect l="-1261" t="-1347" r="-37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88A28B-0BD8-9649-8000-71B42DA2B296}"/>
              </a:ext>
            </a:extLst>
          </p:cNvPr>
          <p:cNvSpPr>
            <a:spLocks noGrp="1"/>
          </p:cNvSpPr>
          <p:nvPr>
            <p:ph type="sldNum" sz="quarter" idx="12"/>
          </p:nvPr>
        </p:nvSpPr>
        <p:spPr/>
        <p:txBody>
          <a:bodyPr/>
          <a:lstStyle/>
          <a:p>
            <a:fld id="{324C5C11-8BF3-6F49-9848-6017B22DCA79}" type="slidenum">
              <a:rPr lang="en-US" smtClean="0">
                <a:solidFill>
                  <a:srgbClr val="7A8C8E"/>
                </a:solidFill>
              </a:rPr>
              <a:t>6</a:t>
            </a:fld>
            <a:endParaRPr lang="en-US" dirty="0">
              <a:solidFill>
                <a:srgbClr val="7A8C8E"/>
              </a:solidFill>
            </a:endParaRPr>
          </a:p>
        </p:txBody>
      </p:sp>
      <p:sp>
        <p:nvSpPr>
          <p:cNvPr id="6" name="Title 5">
            <a:extLst>
              <a:ext uri="{FF2B5EF4-FFF2-40B4-BE49-F238E27FC236}">
                <a16:creationId xmlns:a16="http://schemas.microsoft.com/office/drawing/2014/main" id="{BB1A6F4E-42E6-AF4F-96BC-460C1966E45D}"/>
              </a:ext>
            </a:extLst>
          </p:cNvPr>
          <p:cNvSpPr>
            <a:spLocks noGrp="1"/>
          </p:cNvSpPr>
          <p:nvPr>
            <p:ph type="title"/>
          </p:nvPr>
        </p:nvSpPr>
        <p:spPr/>
        <p:txBody>
          <a:bodyPr/>
          <a:lstStyle/>
          <a:p>
            <a:r>
              <a:rPr lang="en-US" dirty="0"/>
              <a:t>Hypothesis testing USING One-Way ANOVA</a:t>
            </a:r>
          </a:p>
        </p:txBody>
      </p:sp>
    </p:spTree>
    <p:extLst>
      <p:ext uri="{BB962C8B-B14F-4D97-AF65-F5344CB8AC3E}">
        <p14:creationId xmlns:p14="http://schemas.microsoft.com/office/powerpoint/2010/main" val="191923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AD66183-6408-654C-8D8B-D5A799420C75}"/>
              </a:ext>
            </a:extLst>
          </p:cNvPr>
          <p:cNvGraphicFramePr>
            <a:graphicFrameLocks noGrp="1"/>
          </p:cNvGraphicFramePr>
          <p:nvPr>
            <p:ph idx="1"/>
            <p:extLst>
              <p:ext uri="{D42A27DB-BD31-4B8C-83A1-F6EECF244321}">
                <p14:modId xmlns:p14="http://schemas.microsoft.com/office/powerpoint/2010/main" val="190125887"/>
              </p:ext>
            </p:extLst>
          </p:nvPr>
        </p:nvGraphicFramePr>
        <p:xfrm>
          <a:off x="1660352" y="1810491"/>
          <a:ext cx="8932256" cy="3991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910F392-9814-494A-AAD2-50E4D3185F53}"/>
              </a:ext>
            </a:extLst>
          </p:cNvPr>
          <p:cNvSpPr>
            <a:spLocks noGrp="1"/>
          </p:cNvSpPr>
          <p:nvPr>
            <p:ph type="sldNum" sz="quarter" idx="12"/>
          </p:nvPr>
        </p:nvSpPr>
        <p:spPr/>
        <p:txBody>
          <a:bodyPr/>
          <a:lstStyle/>
          <a:p>
            <a:fld id="{324C5C11-8BF3-6F49-9848-6017B22DCA79}" type="slidenum">
              <a:rPr lang="en-US" smtClean="0">
                <a:solidFill>
                  <a:srgbClr val="7A8C8E"/>
                </a:solidFill>
              </a:rPr>
              <a:t>7</a:t>
            </a:fld>
            <a:endParaRPr lang="en-US">
              <a:solidFill>
                <a:srgbClr val="7A8C8E"/>
              </a:solidFill>
            </a:endParaRPr>
          </a:p>
        </p:txBody>
      </p:sp>
      <p:sp>
        <p:nvSpPr>
          <p:cNvPr id="4" name="Title 3">
            <a:extLst>
              <a:ext uri="{FF2B5EF4-FFF2-40B4-BE49-F238E27FC236}">
                <a16:creationId xmlns:a16="http://schemas.microsoft.com/office/drawing/2014/main" id="{106E0D1D-F855-594A-A85D-669513B339DA}"/>
              </a:ext>
            </a:extLst>
          </p:cNvPr>
          <p:cNvSpPr>
            <a:spLocks noGrp="1"/>
          </p:cNvSpPr>
          <p:nvPr>
            <p:ph type="title"/>
          </p:nvPr>
        </p:nvSpPr>
        <p:spPr/>
        <p:txBody>
          <a:bodyPr/>
          <a:lstStyle/>
          <a:p>
            <a:r>
              <a:rPr lang="en-US" dirty="0"/>
              <a:t>Method</a:t>
            </a:r>
          </a:p>
        </p:txBody>
      </p:sp>
    </p:spTree>
    <p:extLst>
      <p:ext uri="{BB962C8B-B14F-4D97-AF65-F5344CB8AC3E}">
        <p14:creationId xmlns:p14="http://schemas.microsoft.com/office/powerpoint/2010/main" val="3952778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F3E420-C94B-B741-9EE4-683615C717EF}"/>
              </a:ext>
            </a:extLst>
          </p:cNvPr>
          <p:cNvSpPr>
            <a:spLocks noGrp="1"/>
          </p:cNvSpPr>
          <p:nvPr>
            <p:ph type="sldNum" sz="quarter" idx="12"/>
          </p:nvPr>
        </p:nvSpPr>
        <p:spPr/>
        <p:txBody>
          <a:bodyPr/>
          <a:lstStyle/>
          <a:p>
            <a:fld id="{324C5C11-8BF3-6F49-9848-6017B22DCA79}" type="slidenum">
              <a:rPr lang="en-US" smtClean="0">
                <a:solidFill>
                  <a:srgbClr val="7A8C8E"/>
                </a:solidFill>
              </a:rPr>
              <a:t>8</a:t>
            </a:fld>
            <a:endParaRPr lang="en-US">
              <a:solidFill>
                <a:srgbClr val="7A8C8E"/>
              </a:solidFill>
            </a:endParaRPr>
          </a:p>
        </p:txBody>
      </p:sp>
      <p:pic>
        <p:nvPicPr>
          <p:cNvPr id="7" name="Picture Placeholder 6">
            <a:extLst>
              <a:ext uri="{FF2B5EF4-FFF2-40B4-BE49-F238E27FC236}">
                <a16:creationId xmlns:a16="http://schemas.microsoft.com/office/drawing/2014/main" id="{43EDF0E8-940B-B547-8321-3FCCD74ABF4D}"/>
              </a:ext>
            </a:extLst>
          </p:cNvPr>
          <p:cNvPicPr>
            <a:picLocks noGrp="1" noChangeAspect="1"/>
          </p:cNvPicPr>
          <p:nvPr>
            <p:ph type="pic" sz="quarter" idx="13"/>
          </p:nvPr>
        </p:nvPicPr>
        <p:blipFill>
          <a:blip r:embed="rId3"/>
          <a:srcRect t="1400" b="1400"/>
          <a:stretch/>
        </p:blipFill>
        <p:spPr>
          <a:xfrm>
            <a:off x="5924550" y="633875"/>
            <a:ext cx="5632450" cy="5591175"/>
          </a:xfrm>
        </p:spPr>
      </p:pic>
      <p:sp>
        <p:nvSpPr>
          <p:cNvPr id="4" name="Title 3">
            <a:extLst>
              <a:ext uri="{FF2B5EF4-FFF2-40B4-BE49-F238E27FC236}">
                <a16:creationId xmlns:a16="http://schemas.microsoft.com/office/drawing/2014/main" id="{325CCA4A-B6DF-FC40-82BA-91EB6CA59109}"/>
              </a:ext>
            </a:extLst>
          </p:cNvPr>
          <p:cNvSpPr>
            <a:spLocks noGrp="1"/>
          </p:cNvSpPr>
          <p:nvPr>
            <p:ph type="title"/>
          </p:nvPr>
        </p:nvSpPr>
        <p:spPr/>
        <p:txBody>
          <a:bodyPr>
            <a:normAutofit/>
          </a:bodyPr>
          <a:lstStyle/>
          <a:p>
            <a:r>
              <a:rPr lang="en-US" dirty="0"/>
              <a:t>1. Query &amp; Download Data</a:t>
            </a:r>
          </a:p>
        </p:txBody>
      </p:sp>
      <p:sp>
        <p:nvSpPr>
          <p:cNvPr id="5" name="Content Placeholder 4">
            <a:extLst>
              <a:ext uri="{FF2B5EF4-FFF2-40B4-BE49-F238E27FC236}">
                <a16:creationId xmlns:a16="http://schemas.microsoft.com/office/drawing/2014/main" id="{F74DDEEA-6FB2-8243-B4E2-09126ED7D83F}"/>
              </a:ext>
            </a:extLst>
          </p:cNvPr>
          <p:cNvSpPr>
            <a:spLocks noGrp="1"/>
          </p:cNvSpPr>
          <p:nvPr>
            <p:ph sz="half" idx="2"/>
          </p:nvPr>
        </p:nvSpPr>
        <p:spPr/>
        <p:txBody>
          <a:bodyPr>
            <a:normAutofit fontScale="85000" lnSpcReduction="20000"/>
          </a:bodyPr>
          <a:lstStyle/>
          <a:p>
            <a:r>
              <a:rPr lang="en-US" sz="1900" dirty="0"/>
              <a:t>CDC Multiple Cause of Death (MCD) Database</a:t>
            </a:r>
          </a:p>
          <a:p>
            <a:r>
              <a:rPr lang="en-US" dirty="0"/>
              <a:t>Query Parameters:</a:t>
            </a:r>
          </a:p>
          <a:p>
            <a:pPr marL="486918" lvl="1" indent="-285750">
              <a:buFont typeface="Arial" panose="020B0604020202020204" pitchFamily="34" charset="0"/>
              <a:buChar char="•"/>
            </a:pPr>
            <a:r>
              <a:rPr lang="en-US" dirty="0"/>
              <a:t>Years: 2013-2018</a:t>
            </a:r>
          </a:p>
          <a:p>
            <a:pPr marL="486918" lvl="1" indent="-285750">
              <a:buFont typeface="Arial" panose="020B0604020202020204" pitchFamily="34" charset="0"/>
              <a:buChar char="•"/>
            </a:pPr>
            <a:r>
              <a:rPr lang="en-US" dirty="0"/>
              <a:t>Cause of Death ICD Codes: T40.R (other synthetic narcotics), X40-45 (accidental poisoning codes), X60-64 (intentional self-poisoning), and Y11-14 (poisoning undetermined intent). </a:t>
            </a:r>
          </a:p>
          <a:p>
            <a:pPr marL="486918" lvl="1" indent="-285750">
              <a:buFont typeface="Arial" panose="020B0604020202020204" pitchFamily="34" charset="0"/>
              <a:buChar char="•"/>
            </a:pPr>
            <a:r>
              <a:rPr lang="en-US" dirty="0"/>
              <a:t>Location: HHS Region</a:t>
            </a:r>
          </a:p>
          <a:p>
            <a:r>
              <a:rPr lang="en-US" dirty="0"/>
              <a:t>Data Retrieved:</a:t>
            </a:r>
          </a:p>
          <a:p>
            <a:pPr marL="486918" lvl="1" indent="-285750">
              <a:buFont typeface="Arial" panose="020B0604020202020204" pitchFamily="34" charset="0"/>
              <a:buChar char="•"/>
            </a:pPr>
            <a:r>
              <a:rPr lang="en-US" dirty="0"/>
              <a:t>Year</a:t>
            </a:r>
          </a:p>
          <a:p>
            <a:pPr marL="486918" lvl="1" indent="-285750">
              <a:buFont typeface="Arial" panose="020B0604020202020204" pitchFamily="34" charset="0"/>
              <a:buChar char="•"/>
            </a:pPr>
            <a:r>
              <a:rPr lang="en-US" dirty="0"/>
              <a:t>Total Deaths</a:t>
            </a:r>
          </a:p>
          <a:p>
            <a:pPr marL="486918" lvl="1" indent="-285750">
              <a:buFont typeface="Arial" panose="020B0604020202020204" pitchFamily="34" charset="0"/>
              <a:buChar char="•"/>
            </a:pPr>
            <a:r>
              <a:rPr lang="en-US" dirty="0"/>
              <a:t>Population</a:t>
            </a:r>
          </a:p>
          <a:p>
            <a:pPr marL="486918" lvl="1" indent="-285750">
              <a:buFont typeface="Arial" panose="020B0604020202020204" pitchFamily="34" charset="0"/>
              <a:buChar char="•"/>
            </a:pPr>
            <a:r>
              <a:rPr lang="en-US" dirty="0"/>
              <a:t>Age Adjusted Death Rate per 100,000 people</a:t>
            </a:r>
          </a:p>
          <a:p>
            <a:pPr marL="486918" lvl="1" indent="-285750">
              <a:buFont typeface="Arial" panose="020B0604020202020204" pitchFamily="34" charset="0"/>
              <a:buChar char="•"/>
            </a:pPr>
            <a:r>
              <a:rPr lang="en-US" dirty="0"/>
              <a:t>Percentage of Total Deaths</a:t>
            </a:r>
          </a:p>
          <a:p>
            <a:endParaRPr lang="en-US" dirty="0"/>
          </a:p>
        </p:txBody>
      </p:sp>
      <p:pic>
        <p:nvPicPr>
          <p:cNvPr id="14" name="Picture 13">
            <a:extLst>
              <a:ext uri="{FF2B5EF4-FFF2-40B4-BE49-F238E27FC236}">
                <a16:creationId xmlns:a16="http://schemas.microsoft.com/office/drawing/2014/main" id="{3A0FE7C4-9B90-CA49-A029-17F9C9408455}"/>
              </a:ext>
            </a:extLst>
          </p:cNvPr>
          <p:cNvPicPr>
            <a:picLocks noChangeAspect="1"/>
          </p:cNvPicPr>
          <p:nvPr/>
        </p:nvPicPr>
        <p:blipFill>
          <a:blip r:embed="rId4"/>
          <a:stretch>
            <a:fillRect/>
          </a:stretch>
        </p:blipFill>
        <p:spPr>
          <a:xfrm>
            <a:off x="5924550" y="6254579"/>
            <a:ext cx="5632450" cy="302325"/>
          </a:xfrm>
          <a:prstGeom prst="rect">
            <a:avLst/>
          </a:prstGeom>
        </p:spPr>
      </p:pic>
    </p:spTree>
    <p:extLst>
      <p:ext uri="{BB962C8B-B14F-4D97-AF65-F5344CB8AC3E}">
        <p14:creationId xmlns:p14="http://schemas.microsoft.com/office/powerpoint/2010/main" val="191593194"/>
      </p:ext>
    </p:extLst>
  </p:cSld>
  <p:clrMapOvr>
    <a:masterClrMapping/>
  </p:clrMapOvr>
</p:sld>
</file>

<file path=ppt/theme/theme1.xml><?xml version="1.0" encoding="utf-8"?>
<a:theme xmlns:a="http://schemas.openxmlformats.org/drawingml/2006/main" name="Retrospect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tf89652269_win32</Template>
  <TotalTime>3301</TotalTime>
  <Words>2706</Words>
  <Application>Microsoft Macintosh PowerPoint</Application>
  <PresentationFormat>Widescreen</PresentationFormat>
  <Paragraphs>258</Paragraphs>
  <Slides>18</Slides>
  <Notes>16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 Math</vt:lpstr>
      <vt:lpstr>Century Gothic</vt:lpstr>
      <vt:lpstr>RetrospectVTI</vt:lpstr>
      <vt:lpstr>PowerPoint Presentation</vt:lpstr>
      <vt:lpstr>PowerPoint Presentation</vt:lpstr>
      <vt:lpstr>Opioid Crisis Background</vt:lpstr>
      <vt:lpstr>What are Synthetic Opioids?</vt:lpstr>
      <vt:lpstr>Fentanyl in the Northeast Heroin Market</vt:lpstr>
      <vt:lpstr>Hypothesis</vt:lpstr>
      <vt:lpstr>Hypothesis testing USING One-Way ANOVA</vt:lpstr>
      <vt:lpstr>Method</vt:lpstr>
      <vt:lpstr>1. Query &amp; Download Data</vt:lpstr>
      <vt:lpstr>2. Import, Prepare, &amp; Explore Data   </vt:lpstr>
      <vt:lpstr>3. One-way ANOVA Analysis </vt:lpstr>
      <vt:lpstr>4. Tukey’s HSD Post-hoc Analysis</vt:lpstr>
      <vt:lpstr>5. Tableau Data Visualization 1</vt:lpstr>
      <vt:lpstr>5. Tableau Data Visualization 2</vt:lpstr>
      <vt:lpstr>Study Limitations &amp; Recommendations</vt:lpstr>
      <vt:lpstr>conclusion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Disparities in Synthetic Opioid Overdose Mortality Rates</dc:title>
  <dc:creator>Janice Gordon</dc:creator>
  <cp:lastModifiedBy>Janice Gordon</cp:lastModifiedBy>
  <cp:revision>206</cp:revision>
  <dcterms:created xsi:type="dcterms:W3CDTF">2020-11-27T15:15:53Z</dcterms:created>
  <dcterms:modified xsi:type="dcterms:W3CDTF">2020-11-29T22:17:20Z</dcterms:modified>
</cp:coreProperties>
</file>